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63" r:id="rId10"/>
    <p:sldId id="264" r:id="rId11"/>
    <p:sldId id="273" r:id="rId12"/>
    <p:sldId id="265" r:id="rId13"/>
    <p:sldId id="274" r:id="rId14"/>
    <p:sldId id="266" r:id="rId15"/>
    <p:sldId id="275" r:id="rId16"/>
    <p:sldId id="267" r:id="rId17"/>
    <p:sldId id="278" r:id="rId18"/>
    <p:sldId id="268" r:id="rId19"/>
    <p:sldId id="279" r:id="rId20"/>
    <p:sldId id="276" r:id="rId21"/>
    <p:sldId id="269" r:id="rId22"/>
    <p:sldId id="270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744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AA97DDC-D21E-48F9-948A-A150CB649A5C}" type="datetimeFigureOut">
              <a:rPr lang="en-GB" smtClean="0"/>
              <a:t>13/04/2018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AA97DDC-D21E-48F9-948A-A150CB649A5C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AA97DDC-D21E-48F9-948A-A150CB649A5C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AA97DDC-D21E-48F9-948A-A150CB649A5C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AA97DDC-D21E-48F9-948A-A150CB649A5C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AA97DDC-D21E-48F9-948A-A150CB649A5C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AA97DDC-D21E-48F9-948A-A150CB649A5C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AA97DDC-D21E-48F9-948A-A150CB649A5C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AA97DDC-D21E-48F9-948A-A150CB649A5C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DEMENTIA-NICE GUIDELINE JANUARY 2018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ADEOLA AJOSE</a:t>
            </a:r>
          </a:p>
          <a:p>
            <a:r>
              <a:rPr lang="en-GB" dirty="0" smtClean="0"/>
              <a:t>GPST1</a:t>
            </a:r>
          </a:p>
          <a:p>
            <a:r>
              <a:rPr lang="en-GB" dirty="0" smtClean="0"/>
              <a:t>Dr SIMON MANCHIP</a:t>
            </a:r>
          </a:p>
          <a:p>
            <a:r>
              <a:rPr lang="en-GB" dirty="0" smtClean="0"/>
              <a:t>CONSULTANT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02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0001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1755576"/>
            <a:ext cx="8229600" cy="13990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496" y="188640"/>
            <a:ext cx="9001000" cy="6552728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en-US" dirty="0" smtClean="0"/>
              <a:t>-</a:t>
            </a:r>
            <a:r>
              <a:rPr lang="en-US" dirty="0"/>
              <a:t>Do not rule out AD based solely on the results of CT or MRI scans. </a:t>
            </a:r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r>
              <a:rPr lang="en-US" dirty="0"/>
              <a:t>-Do not use Apolipoprotein E genotyping or electroencephalography in the diagnosis of AD. </a:t>
            </a:r>
            <a:endParaRPr lang="en-US" dirty="0" smtClean="0"/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If the diagnosis is uncertain and </a:t>
            </a:r>
            <a:r>
              <a:rPr lang="en-US" b="1" dirty="0"/>
              <a:t>dementia with Lewy bodies </a:t>
            </a:r>
            <a:r>
              <a:rPr lang="en-US" dirty="0"/>
              <a:t>is suspected,  use 123I-FP-CIT SPECT. </a:t>
            </a:r>
          </a:p>
          <a:p>
            <a:r>
              <a:rPr lang="en-US" dirty="0"/>
              <a:t>- If 123I-FP-CIT SPECT is unavailable, consider 123I-MIBG cardiac 8 scintigraphy.  </a:t>
            </a:r>
          </a:p>
        </p:txBody>
      </p:sp>
    </p:spTree>
    <p:extLst>
      <p:ext uri="{BB962C8B-B14F-4D97-AF65-F5344CB8AC3E}">
        <p14:creationId xmlns:p14="http://schemas.microsoft.com/office/powerpoint/2010/main" val="89968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683568"/>
            <a:ext cx="8229600" cy="139903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496" y="332656"/>
            <a:ext cx="8928992" cy="5760640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If the diagnosis is uncertain and </a:t>
            </a:r>
            <a:r>
              <a:rPr lang="en-US" b="1" dirty="0"/>
              <a:t>frontotemporal dementia </a:t>
            </a:r>
            <a:r>
              <a:rPr lang="en-US" dirty="0"/>
              <a:t>is suspected,  use either: </a:t>
            </a:r>
            <a:r>
              <a:rPr lang="en-GB" dirty="0"/>
              <a:t>FDG-PET </a:t>
            </a:r>
            <a:r>
              <a:rPr lang="en-GB" b="1" dirty="0"/>
              <a:t>or </a:t>
            </a:r>
            <a:r>
              <a:rPr lang="en-GB" dirty="0"/>
              <a:t>perfusion SPECT. 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 If the dementia subtype is uncertain and </a:t>
            </a:r>
            <a:r>
              <a:rPr lang="en-US" b="1" dirty="0"/>
              <a:t>vascular dementia </a:t>
            </a:r>
            <a:r>
              <a:rPr lang="en-US" dirty="0"/>
              <a:t>is suspected, use MRI. If MRI is unavailable, use CT.</a:t>
            </a:r>
          </a:p>
          <a:p>
            <a:pPr marL="64008" indent="0">
              <a:buNone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Only conduct case finding for suspected dementia as part of a clinical trial </a:t>
            </a:r>
            <a:r>
              <a:rPr lang="en-US" dirty="0" smtClean="0"/>
              <a:t> </a:t>
            </a:r>
            <a:r>
              <a:rPr lang="en-US" dirty="0"/>
              <a:t>that also provides an intervention to people diagnosed with dementia </a:t>
            </a:r>
            <a:r>
              <a:rPr lang="en-US" dirty="0" smtClean="0"/>
              <a:t> (note in response to past controversy set by NHS England)</a:t>
            </a: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8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979712"/>
            <a:ext cx="8229600" cy="13990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496" y="188640"/>
            <a:ext cx="9108504" cy="655272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n-US" b="1" i="1" dirty="0"/>
              <a:t>1.4 Interventions to promote cognition, independence and wellbeing </a:t>
            </a:r>
          </a:p>
          <a:p>
            <a:r>
              <a:rPr lang="en-US" dirty="0" smtClean="0"/>
              <a:t>Do </a:t>
            </a:r>
            <a:r>
              <a:rPr lang="en-US" dirty="0"/>
              <a:t>not offer </a:t>
            </a:r>
            <a:r>
              <a:rPr lang="en-US" dirty="0" smtClean="0"/>
              <a:t>acupuncture, ginseng</a:t>
            </a:r>
            <a:r>
              <a:rPr lang="en-US" dirty="0"/>
              <a:t>, vitamin E supplements, vitamin B and folic acid  supplements, or herbal formulations to treat dementia. </a:t>
            </a:r>
            <a:endParaRPr lang="en-US" dirty="0" smtClean="0"/>
          </a:p>
          <a:p>
            <a:pPr marL="64008" indent="0">
              <a:buNone/>
            </a:pPr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not offer cognitive training to treat mild to moderate </a:t>
            </a:r>
            <a:r>
              <a:rPr lang="en-US" dirty="0" smtClean="0"/>
              <a:t>AD.</a:t>
            </a:r>
          </a:p>
          <a:p>
            <a:pPr marL="64008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not offer non-invasive brain stimulation to treat mild to </a:t>
            </a:r>
            <a:r>
              <a:rPr lang="en-US" dirty="0" smtClean="0"/>
              <a:t>moderate AD, </a:t>
            </a:r>
            <a:r>
              <a:rPr lang="en-US" dirty="0"/>
              <a:t>except as part of a </a:t>
            </a:r>
            <a:r>
              <a:rPr lang="en-US" dirty="0" smtClean="0"/>
              <a:t>RCT. </a:t>
            </a:r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42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979712"/>
            <a:ext cx="8229600" cy="13990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57200" y="188640"/>
            <a:ext cx="9201200" cy="6669360"/>
          </a:xfrm>
        </p:spPr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en-GB" b="1" i="1" dirty="0"/>
              <a:t>1.5 Pharmacological interventions for dementia </a:t>
            </a:r>
            <a:endParaRPr lang="en-GB" dirty="0"/>
          </a:p>
          <a:p>
            <a:r>
              <a:rPr lang="en-US" b="1" dirty="0"/>
              <a:t>Pharmacological management of Alzheimer's disease </a:t>
            </a:r>
            <a:endParaRPr lang="en-US" dirty="0"/>
          </a:p>
          <a:p>
            <a:pPr marL="64008" indent="0">
              <a:buNone/>
            </a:pPr>
            <a:r>
              <a:rPr lang="en-US" dirty="0"/>
              <a:t>-The 3 </a:t>
            </a:r>
            <a:r>
              <a:rPr lang="en-US" dirty="0" err="1"/>
              <a:t>AChE</a:t>
            </a:r>
            <a:r>
              <a:rPr lang="en-US" dirty="0"/>
              <a:t> inhibitors </a:t>
            </a:r>
            <a:r>
              <a:rPr lang="en-US" dirty="0" smtClean="0"/>
              <a:t>are </a:t>
            </a:r>
            <a:r>
              <a:rPr lang="en-US" dirty="0"/>
              <a:t>recommended as options for managing mild to moderate </a:t>
            </a:r>
            <a:r>
              <a:rPr lang="en-US" dirty="0" smtClean="0"/>
              <a:t>AD</a:t>
            </a:r>
          </a:p>
          <a:p>
            <a:pPr marL="64008" indent="0">
              <a:buNone/>
            </a:pPr>
            <a:endParaRPr lang="en-GB" dirty="0"/>
          </a:p>
          <a:p>
            <a:pPr marL="64008" indent="0">
              <a:buNone/>
            </a:pPr>
            <a:r>
              <a:rPr lang="en-US" dirty="0"/>
              <a:t>- </a:t>
            </a:r>
            <a:r>
              <a:rPr lang="en-US" dirty="0" err="1"/>
              <a:t>Memantine</a:t>
            </a:r>
            <a:r>
              <a:rPr lang="en-US" dirty="0"/>
              <a:t> is recommended as an option </a:t>
            </a:r>
            <a:r>
              <a:rPr lang="en-US" dirty="0" smtClean="0"/>
              <a:t>for </a:t>
            </a:r>
            <a:r>
              <a:rPr lang="en-US" dirty="0"/>
              <a:t>people with moderate AD who are intolerant of or have a contraindication to </a:t>
            </a:r>
            <a:r>
              <a:rPr lang="en-US" dirty="0" err="1"/>
              <a:t>AChE</a:t>
            </a:r>
            <a:r>
              <a:rPr lang="en-US" dirty="0"/>
              <a:t> inhibitors </a:t>
            </a:r>
            <a:r>
              <a:rPr lang="en-US" b="1" dirty="0"/>
              <a:t>or </a:t>
            </a:r>
            <a:r>
              <a:rPr lang="en-GB" dirty="0"/>
              <a:t>severe AD. </a:t>
            </a:r>
          </a:p>
          <a:p>
            <a:endParaRPr lang="en-GB" dirty="0"/>
          </a:p>
          <a:p>
            <a:pPr marL="64008" indent="0">
              <a:buNone/>
            </a:pPr>
            <a:r>
              <a:rPr lang="en-US" dirty="0"/>
              <a:t>- For </a:t>
            </a:r>
            <a:r>
              <a:rPr lang="en-US" dirty="0" smtClean="0"/>
              <a:t>people already </a:t>
            </a:r>
            <a:r>
              <a:rPr lang="en-US" dirty="0"/>
              <a:t>taking an </a:t>
            </a:r>
            <a:r>
              <a:rPr lang="en-US" dirty="0" err="1"/>
              <a:t>AChE</a:t>
            </a:r>
            <a:r>
              <a:rPr lang="en-US" dirty="0"/>
              <a:t> inhibitor </a:t>
            </a:r>
            <a:r>
              <a:rPr lang="en-US" b="1" dirty="0"/>
              <a:t>consider</a:t>
            </a:r>
            <a:r>
              <a:rPr lang="en-US" dirty="0"/>
              <a:t> </a:t>
            </a:r>
            <a:r>
              <a:rPr lang="en-US" dirty="0" err="1"/>
              <a:t>memantine</a:t>
            </a:r>
            <a:r>
              <a:rPr lang="en-US" dirty="0"/>
              <a:t> in addition to an </a:t>
            </a:r>
            <a:r>
              <a:rPr lang="en-US" dirty="0" err="1"/>
              <a:t>AChE</a:t>
            </a:r>
            <a:r>
              <a:rPr lang="en-US" dirty="0"/>
              <a:t> inhibitor if they have moderate disease ; </a:t>
            </a:r>
            <a:r>
              <a:rPr lang="en-US" b="1" dirty="0"/>
              <a:t>offer</a:t>
            </a:r>
            <a:r>
              <a:rPr lang="en-US" dirty="0"/>
              <a:t> </a:t>
            </a:r>
            <a:r>
              <a:rPr lang="en-US" dirty="0" err="1"/>
              <a:t>memantine</a:t>
            </a:r>
            <a:r>
              <a:rPr lang="en-US" dirty="0"/>
              <a:t> in addition to an </a:t>
            </a:r>
            <a:r>
              <a:rPr lang="en-US" dirty="0" err="1"/>
              <a:t>AChE</a:t>
            </a:r>
            <a:r>
              <a:rPr lang="en-US" dirty="0"/>
              <a:t> inhibitor if they have severe disease.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3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2619672"/>
            <a:ext cx="8229600" cy="13990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225152"/>
            <a:ext cx="8712968" cy="55081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Prescribers should only start treatment on the advice of a clinician who has the necessary knowledge and skills</a:t>
            </a:r>
            <a:r>
              <a:rPr lang="en-US" dirty="0" smtClean="0"/>
              <a:t>:</a:t>
            </a:r>
          </a:p>
          <a:p>
            <a:pPr marL="64008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secondary </a:t>
            </a:r>
            <a:r>
              <a:rPr lang="en-US" dirty="0"/>
              <a:t>care specialists - psychiatrists,  geriatricians and neurologists </a:t>
            </a:r>
            <a:endParaRPr lang="en-US" dirty="0" smtClean="0"/>
          </a:p>
          <a:p>
            <a:pPr marL="64008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other </a:t>
            </a:r>
            <a:r>
              <a:rPr lang="en-US" dirty="0"/>
              <a:t>HCP(GPs, nurse consultants and advanced nurse practitioners), if they have specialist expertise in diagnosing and treating AD. </a:t>
            </a:r>
          </a:p>
        </p:txBody>
      </p:sp>
    </p:spTree>
    <p:extLst>
      <p:ext uri="{BB962C8B-B14F-4D97-AF65-F5344CB8AC3E}">
        <p14:creationId xmlns:p14="http://schemas.microsoft.com/office/powerpoint/2010/main" val="407804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99592"/>
            <a:ext cx="8229600" cy="13990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784976" cy="5976664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Once a decision has been made to start an </a:t>
            </a:r>
            <a:r>
              <a:rPr lang="en-US" dirty="0" err="1"/>
              <a:t>AChEi</a:t>
            </a:r>
            <a:r>
              <a:rPr lang="en-US" dirty="0"/>
              <a:t> or </a:t>
            </a:r>
            <a:r>
              <a:rPr lang="en-US" dirty="0" err="1"/>
              <a:t>memantine</a:t>
            </a:r>
            <a:r>
              <a:rPr lang="en-US" dirty="0"/>
              <a:t>, the first prescription may be made in primary care. 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For people with an established diagnosis of AD who are already taking an </a:t>
            </a:r>
            <a:r>
              <a:rPr lang="en-US" dirty="0" err="1"/>
              <a:t>AChEi</a:t>
            </a:r>
            <a:r>
              <a:rPr lang="en-US" dirty="0"/>
              <a:t>, primary care prescribers may start treatment with </a:t>
            </a:r>
            <a:r>
              <a:rPr lang="en-US" dirty="0" err="1"/>
              <a:t>memantine</a:t>
            </a:r>
            <a:r>
              <a:rPr lang="en-US" dirty="0"/>
              <a:t> without taking advice from a specialist clinician.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Do not stop </a:t>
            </a:r>
            <a:r>
              <a:rPr lang="en-US" dirty="0" err="1"/>
              <a:t>AChEi</a:t>
            </a:r>
            <a:r>
              <a:rPr lang="en-US" dirty="0"/>
              <a:t> in people with AD because of disease severity alone.</a:t>
            </a:r>
          </a:p>
        </p:txBody>
      </p:sp>
    </p:spTree>
    <p:extLst>
      <p:ext uri="{BB962C8B-B14F-4D97-AF65-F5344CB8AC3E}">
        <p14:creationId xmlns:p14="http://schemas.microsoft.com/office/powerpoint/2010/main" val="343094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187624"/>
            <a:ext cx="8229600" cy="13990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669360"/>
          </a:xfrm>
        </p:spPr>
        <p:txBody>
          <a:bodyPr>
            <a:normAutofit fontScale="92500"/>
          </a:bodyPr>
          <a:lstStyle/>
          <a:p>
            <a:endParaRPr lang="en-GB" dirty="0"/>
          </a:p>
          <a:p>
            <a:r>
              <a:rPr lang="en-US" b="1" dirty="0"/>
              <a:t>Offer</a:t>
            </a:r>
            <a:r>
              <a:rPr lang="en-US" dirty="0"/>
              <a:t> donepezil or </a:t>
            </a:r>
            <a:r>
              <a:rPr lang="en-US" dirty="0" err="1"/>
              <a:t>rivastigmine</a:t>
            </a:r>
            <a:r>
              <a:rPr lang="en-US" dirty="0"/>
              <a:t> to people with mild to moderate dementia with Lewy </a:t>
            </a:r>
            <a:r>
              <a:rPr lang="en-US" dirty="0" smtClean="0"/>
              <a:t>bodies. 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Only consider </a:t>
            </a:r>
            <a:r>
              <a:rPr lang="en-US" dirty="0" err="1"/>
              <a:t>galantamine</a:t>
            </a:r>
            <a:r>
              <a:rPr lang="en-US" dirty="0"/>
              <a:t> for people with mild to moderate dementia with Lewy bodies if donepezil and </a:t>
            </a:r>
            <a:r>
              <a:rPr lang="en-US" dirty="0" err="1"/>
              <a:t>rivastigmine</a:t>
            </a:r>
            <a:r>
              <a:rPr lang="en-US" dirty="0"/>
              <a:t> are not tolerated. </a:t>
            </a:r>
            <a:endParaRPr lang="en-US" dirty="0" smtClean="0"/>
          </a:p>
          <a:p>
            <a:pPr marL="64008" indent="0">
              <a:buNone/>
            </a:pPr>
            <a:endParaRPr lang="en-US" dirty="0"/>
          </a:p>
          <a:p>
            <a:r>
              <a:rPr lang="en-US" b="1" dirty="0"/>
              <a:t>Consider</a:t>
            </a:r>
            <a:r>
              <a:rPr lang="en-US" dirty="0"/>
              <a:t> donepezil or </a:t>
            </a:r>
            <a:r>
              <a:rPr lang="en-US" dirty="0" err="1"/>
              <a:t>rivastigmine</a:t>
            </a:r>
            <a:r>
              <a:rPr lang="en-US" dirty="0"/>
              <a:t> for people with severe dementia with Lewy bodies.</a:t>
            </a:r>
          </a:p>
          <a:p>
            <a:endParaRPr lang="en-US" dirty="0"/>
          </a:p>
          <a:p>
            <a:r>
              <a:rPr lang="en-US" b="1" dirty="0"/>
              <a:t>Consider </a:t>
            </a:r>
            <a:r>
              <a:rPr lang="en-US" dirty="0" err="1"/>
              <a:t>memantine</a:t>
            </a:r>
            <a:r>
              <a:rPr lang="en-US" dirty="0"/>
              <a:t> for people with dementia with Lewy bodies if </a:t>
            </a:r>
            <a:r>
              <a:rPr lang="en-US" dirty="0" err="1"/>
              <a:t>AChEi</a:t>
            </a:r>
            <a:r>
              <a:rPr lang="en-US" dirty="0"/>
              <a:t> are not tolerated or are contraindicated.  </a:t>
            </a:r>
          </a:p>
          <a:p>
            <a:endParaRPr lang="en-US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14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75656"/>
            <a:ext cx="8229600" cy="13990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476672"/>
            <a:ext cx="8784976" cy="5400600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Only consider </a:t>
            </a:r>
            <a:r>
              <a:rPr lang="en-US" dirty="0" err="1"/>
              <a:t>AChEi</a:t>
            </a:r>
            <a:r>
              <a:rPr lang="en-US" dirty="0"/>
              <a:t>  or </a:t>
            </a:r>
            <a:r>
              <a:rPr lang="en-US" dirty="0" err="1"/>
              <a:t>memantine</a:t>
            </a:r>
            <a:r>
              <a:rPr lang="en-US" dirty="0"/>
              <a:t> for people with vascular dementia if they have suspected comorbid AD, Parkinson’s disease dementia or dementia with Lewy bodies.</a:t>
            </a:r>
          </a:p>
          <a:p>
            <a:endParaRPr lang="en-US" dirty="0"/>
          </a:p>
          <a:p>
            <a:r>
              <a:rPr lang="en-US" dirty="0"/>
              <a:t>Do not offer </a:t>
            </a:r>
            <a:r>
              <a:rPr lang="en-US" dirty="0" err="1"/>
              <a:t>AChEi</a:t>
            </a:r>
            <a:r>
              <a:rPr lang="en-US" dirty="0"/>
              <a:t> or </a:t>
            </a:r>
            <a:r>
              <a:rPr lang="en-US" dirty="0" err="1"/>
              <a:t>memantine</a:t>
            </a:r>
            <a:r>
              <a:rPr lang="en-US" dirty="0"/>
              <a:t> to people with frontotemporal  dementia. </a:t>
            </a:r>
            <a:endParaRPr lang="en-US" dirty="0" smtClean="0"/>
          </a:p>
          <a:p>
            <a:pPr marL="64008" indent="0">
              <a:buNone/>
            </a:pPr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not offer the following to slow the progress of AD, except as part of a RCT : anti</a:t>
            </a:r>
            <a:r>
              <a:rPr lang="en-GB" dirty="0"/>
              <a:t>diabetics, </a:t>
            </a:r>
            <a:r>
              <a:rPr lang="en-GB" dirty="0" err="1"/>
              <a:t>antihypertensives</a:t>
            </a:r>
            <a:r>
              <a:rPr lang="en-GB" dirty="0"/>
              <a:t>, statins, NSAIDs.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197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259632"/>
            <a:ext cx="8229600" cy="13990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53144"/>
            <a:ext cx="9144000" cy="6804248"/>
          </a:xfrm>
        </p:spPr>
        <p:txBody>
          <a:bodyPr>
            <a:normAutofit/>
          </a:bodyPr>
          <a:lstStyle/>
          <a:p>
            <a:pPr marL="64008" indent="0">
              <a:lnSpc>
                <a:spcPct val="150000"/>
              </a:lnSpc>
              <a:buNone/>
            </a:pPr>
            <a:r>
              <a:rPr lang="en-GB" b="1" i="1" dirty="0"/>
              <a:t>1.7 Managing non-cognitive symptoms 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b="1" dirty="0"/>
              <a:t>Agitation, aggression and distress</a:t>
            </a:r>
            <a:endParaRPr lang="en-GB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Only </a:t>
            </a:r>
            <a:r>
              <a:rPr lang="en-US" dirty="0"/>
              <a:t>offer antipsychotics for people living with dementia who are either:</a:t>
            </a:r>
          </a:p>
          <a:p>
            <a:pPr marL="64008" indent="0">
              <a:lnSpc>
                <a:spcPct val="150000"/>
              </a:lnSpc>
              <a:buNone/>
            </a:pPr>
            <a:r>
              <a:rPr lang="en-US" dirty="0"/>
              <a:t> at risk of harming themselves or others </a:t>
            </a:r>
            <a:r>
              <a:rPr lang="en-US" b="1" dirty="0"/>
              <a:t>or </a:t>
            </a:r>
          </a:p>
          <a:p>
            <a:pPr marL="64008" indent="0">
              <a:lnSpc>
                <a:spcPct val="150000"/>
              </a:lnSpc>
              <a:buNone/>
            </a:pPr>
            <a:r>
              <a:rPr lang="en-US" dirty="0"/>
              <a:t> experiencing agitation, hallucinations or delusions that are causing them severe distress.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5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63688"/>
            <a:ext cx="8229600" cy="13990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5720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When using antipsychotics: </a:t>
            </a:r>
          </a:p>
          <a:p>
            <a:pPr marL="64008" indent="0">
              <a:lnSpc>
                <a:spcPct val="150000"/>
              </a:lnSpc>
              <a:buNone/>
            </a:pPr>
            <a:r>
              <a:rPr lang="en-US" dirty="0"/>
              <a:t>    use the lowest effective dose and use them for the shortest possible  time </a:t>
            </a:r>
          </a:p>
          <a:p>
            <a:pPr marL="64008" indent="0">
              <a:lnSpc>
                <a:spcPct val="150000"/>
              </a:lnSpc>
              <a:buNone/>
            </a:pPr>
            <a:r>
              <a:rPr lang="en-US" dirty="0"/>
              <a:t>    reassess the person at least every </a:t>
            </a:r>
            <a:r>
              <a:rPr lang="en-US" b="1" dirty="0"/>
              <a:t>6 weeks</a:t>
            </a:r>
            <a:r>
              <a:rPr lang="en-US" dirty="0"/>
              <a:t>, to check whether they still  need medication. </a:t>
            </a:r>
          </a:p>
          <a:p>
            <a:pPr marL="64008" indent="0">
              <a:buNone/>
            </a:pPr>
            <a:endParaRPr lang="en-US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064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346296"/>
            <a:ext cx="8229600" cy="1399032"/>
          </a:xfrm>
        </p:spPr>
        <p:txBody>
          <a:bodyPr/>
          <a:lstStyle/>
          <a:p>
            <a:r>
              <a:rPr lang="en-GB" dirty="0" smtClean="0"/>
              <a:t>SYNOPSIS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052736"/>
            <a:ext cx="8229600" cy="4572000"/>
          </a:xfrm>
        </p:spPr>
        <p:txBody>
          <a:bodyPr/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EPIDEMIOLOGY</a:t>
            </a:r>
          </a:p>
          <a:p>
            <a:r>
              <a:rPr lang="en-GB" dirty="0" smtClean="0"/>
              <a:t>OUTLINE OF THE RECOMMENDATIONS</a:t>
            </a:r>
          </a:p>
          <a:p>
            <a:r>
              <a:rPr lang="en-GB" dirty="0" smtClean="0"/>
              <a:t>MEDICALLY RELEVANT ASPECTS</a:t>
            </a:r>
          </a:p>
          <a:p>
            <a:r>
              <a:rPr lang="en-GB" dirty="0" smtClean="0"/>
              <a:t>RECOMMENDATIONS FOR RESEARCH</a:t>
            </a:r>
          </a:p>
          <a:p>
            <a:r>
              <a:rPr lang="en-GB" dirty="0" smtClean="0"/>
              <a:t>CONCLUSION</a:t>
            </a:r>
          </a:p>
          <a:p>
            <a:r>
              <a:rPr lang="en-GB" dirty="0" smtClean="0"/>
              <a:t>REFERENCES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91680"/>
            <a:ext cx="8229600" cy="13990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8072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dirty="0"/>
              <a:t>Stop treatment with </a:t>
            </a:r>
            <a:r>
              <a:rPr lang="en-US" dirty="0" smtClean="0"/>
              <a:t>antipsychotics if </a:t>
            </a:r>
            <a:r>
              <a:rPr lang="en-US" dirty="0"/>
              <a:t>the person is not getting a clear ongoing benefit from taking them </a:t>
            </a:r>
            <a:r>
              <a:rPr lang="en-US" b="1" dirty="0"/>
              <a:t>and </a:t>
            </a:r>
            <a:r>
              <a:rPr lang="en-US" dirty="0" smtClean="0"/>
              <a:t>after </a:t>
            </a:r>
            <a:r>
              <a:rPr lang="en-US" dirty="0"/>
              <a:t>discussion with the </a:t>
            </a:r>
            <a:r>
              <a:rPr lang="en-US" dirty="0" smtClean="0"/>
              <a:t>patient/family.</a:t>
            </a:r>
            <a:endParaRPr lang="en-US" dirty="0"/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dirty="0"/>
              <a:t>Do not offer mood </a:t>
            </a:r>
            <a:r>
              <a:rPr lang="en-US" dirty="0" err="1"/>
              <a:t>stabilisers</a:t>
            </a:r>
            <a:r>
              <a:rPr lang="en-US" dirty="0"/>
              <a:t> to manage agitation or aggression in people living with dementia, unless they are indicated for another condition. </a:t>
            </a:r>
            <a:endParaRPr lang="en-US" dirty="0" smtClean="0"/>
          </a:p>
          <a:p>
            <a:pPr marL="0" indent="0">
              <a:lnSpc>
                <a:spcPct val="170000"/>
              </a:lnSpc>
              <a:buNone/>
            </a:pPr>
            <a:endParaRPr lang="en-US" dirty="0" smtClean="0"/>
          </a:p>
          <a:p>
            <a:r>
              <a:rPr lang="en-GB" b="1" dirty="0"/>
              <a:t>Diabetes </a:t>
            </a:r>
            <a:endParaRPr lang="en-GB" dirty="0"/>
          </a:p>
          <a:p>
            <a:pPr marL="64008" indent="0">
              <a:buNone/>
            </a:pPr>
            <a:r>
              <a:rPr lang="en-US" dirty="0"/>
              <a:t>Consider relaxing the target HbA1c level on a case‑by‑case basis.</a:t>
            </a:r>
            <a:endParaRPr lang="en-GB" dirty="0"/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7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259632"/>
            <a:ext cx="8229600" cy="13990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332656"/>
            <a:ext cx="8784976" cy="6552728"/>
          </a:xfrm>
        </p:spPr>
        <p:txBody>
          <a:bodyPr>
            <a:normAutofit fontScale="55000" lnSpcReduction="20000"/>
          </a:bodyPr>
          <a:lstStyle/>
          <a:p>
            <a:r>
              <a:rPr lang="en-GB" sz="3800" b="1" dirty="0"/>
              <a:t>Depression and anxiety </a:t>
            </a:r>
            <a:endParaRPr lang="en-GB" sz="3800" dirty="0"/>
          </a:p>
          <a:p>
            <a:pPr marL="64008" indent="0">
              <a:lnSpc>
                <a:spcPct val="170000"/>
              </a:lnSpc>
              <a:buNone/>
            </a:pPr>
            <a:r>
              <a:rPr lang="en-US" sz="3800" dirty="0"/>
              <a:t>-Consider psychological treatments. </a:t>
            </a:r>
          </a:p>
          <a:p>
            <a:pPr marL="64008" indent="0">
              <a:lnSpc>
                <a:spcPct val="170000"/>
              </a:lnSpc>
              <a:buNone/>
            </a:pPr>
            <a:r>
              <a:rPr lang="en-US" sz="3800" dirty="0"/>
              <a:t>-Do not routinely offer antidepressants, unless they  are indicated for a pre-existing severe mental health problem. </a:t>
            </a:r>
            <a:endParaRPr lang="en-US" sz="3800" dirty="0" smtClean="0"/>
          </a:p>
          <a:p>
            <a:pPr marL="64008" indent="0">
              <a:lnSpc>
                <a:spcPct val="170000"/>
              </a:lnSpc>
              <a:buNone/>
            </a:pPr>
            <a:endParaRPr lang="en-US" sz="3800" dirty="0"/>
          </a:p>
          <a:p>
            <a:pPr marL="64008" indent="0">
              <a:lnSpc>
                <a:spcPct val="170000"/>
              </a:lnSpc>
              <a:buNone/>
            </a:pPr>
            <a:r>
              <a:rPr lang="en-US" sz="3800" dirty="0"/>
              <a:t> </a:t>
            </a:r>
          </a:p>
          <a:p>
            <a:endParaRPr lang="en-GB" sz="3800" dirty="0"/>
          </a:p>
          <a:p>
            <a:r>
              <a:rPr lang="en-GB" sz="3800" b="1" dirty="0"/>
              <a:t>Sleep problems  </a:t>
            </a:r>
            <a:endParaRPr lang="en-GB" sz="3800" dirty="0"/>
          </a:p>
          <a:p>
            <a:pPr marL="64008" indent="0">
              <a:lnSpc>
                <a:spcPct val="170000"/>
              </a:lnSpc>
              <a:buNone/>
            </a:pPr>
            <a:r>
              <a:rPr lang="en-US" sz="3800" dirty="0" smtClean="0"/>
              <a:t> -</a:t>
            </a:r>
            <a:r>
              <a:rPr lang="en-US" sz="3800" dirty="0"/>
              <a:t>Do not offer melatonin to manage sleep problems in people living with  dementia. </a:t>
            </a:r>
          </a:p>
          <a:p>
            <a:pPr marL="64008" indent="0">
              <a:lnSpc>
                <a:spcPct val="170000"/>
              </a:lnSpc>
              <a:buNone/>
            </a:pPr>
            <a:r>
              <a:rPr lang="en-US" sz="3800" dirty="0" smtClean="0"/>
              <a:t> -</a:t>
            </a:r>
            <a:r>
              <a:rPr lang="en-US" sz="3800" dirty="0"/>
              <a:t>For PLWD who have sleep problems, consider a </a:t>
            </a:r>
            <a:r>
              <a:rPr lang="en-US" sz="3800" dirty="0" err="1"/>
              <a:t>personalised</a:t>
            </a:r>
            <a:r>
              <a:rPr lang="en-US" sz="3800" dirty="0"/>
              <a:t> multicomponent sleep management approach.</a:t>
            </a:r>
          </a:p>
          <a:p>
            <a:endParaRPr lang="en-US" dirty="0"/>
          </a:p>
          <a:p>
            <a:pPr marL="64008" indent="0">
              <a:buNone/>
            </a:pPr>
            <a:r>
              <a:rPr lang="en-US" dirty="0"/>
              <a:t>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16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547664"/>
            <a:ext cx="8229600" cy="13990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36512" y="188640"/>
            <a:ext cx="8856984" cy="6408712"/>
          </a:xfrm>
        </p:spPr>
        <p:txBody>
          <a:bodyPr>
            <a:normAutofit/>
          </a:bodyPr>
          <a:lstStyle/>
          <a:p>
            <a:r>
              <a:rPr lang="en-US" b="1" i="1" dirty="0"/>
              <a:t>1.9 Risks during hospital admission </a:t>
            </a:r>
            <a:endParaRPr lang="en-US" dirty="0"/>
          </a:p>
          <a:p>
            <a:pPr marL="64008" indent="0">
              <a:buNone/>
            </a:pPr>
            <a:r>
              <a:rPr lang="en-US" dirty="0" smtClean="0"/>
              <a:t>   -</a:t>
            </a:r>
            <a:r>
              <a:rPr lang="en-US" dirty="0"/>
              <a:t>Be aware of the increased risk of delirium in people living with dementia who are admitted to hospital. </a:t>
            </a:r>
          </a:p>
          <a:p>
            <a:endParaRPr lang="en-GB" dirty="0"/>
          </a:p>
          <a:p>
            <a:pPr marL="64008" indent="0">
              <a:buNone/>
            </a:pPr>
            <a:r>
              <a:rPr lang="en-US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21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619672"/>
            <a:ext cx="8229600" cy="13990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336704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n-GB" b="1" i="1" dirty="0"/>
              <a:t>1.11 Supporting carers</a:t>
            </a:r>
            <a:endParaRPr lang="en-GB" dirty="0"/>
          </a:p>
          <a:p>
            <a:r>
              <a:rPr lang="en-US" dirty="0" smtClean="0"/>
              <a:t>Offer </a:t>
            </a:r>
            <a:r>
              <a:rPr lang="en-US" dirty="0" err="1"/>
              <a:t>carers</a:t>
            </a:r>
            <a:r>
              <a:rPr lang="en-US" dirty="0"/>
              <a:t> of people living with dementia a psychoeducation and skills  training intervention</a:t>
            </a:r>
            <a:r>
              <a:rPr lang="en-US" dirty="0" smtClean="0"/>
              <a:t>.</a:t>
            </a:r>
          </a:p>
          <a:p>
            <a:pPr marL="64008" indent="0">
              <a:buNone/>
            </a:pPr>
            <a:endParaRPr lang="en-GB" dirty="0"/>
          </a:p>
          <a:p>
            <a:r>
              <a:rPr lang="en-US" dirty="0" smtClean="0"/>
              <a:t>Be </a:t>
            </a:r>
            <a:r>
              <a:rPr lang="en-US" dirty="0"/>
              <a:t>aware that </a:t>
            </a:r>
            <a:r>
              <a:rPr lang="en-US" dirty="0" err="1"/>
              <a:t>carer</a:t>
            </a:r>
            <a:r>
              <a:rPr lang="en-US" dirty="0"/>
              <a:t> interventions are likely to be most effective when provided as group </a:t>
            </a:r>
            <a:r>
              <a:rPr lang="en-US" dirty="0" smtClean="0"/>
              <a:t>sessions.</a:t>
            </a:r>
          </a:p>
          <a:p>
            <a:pPr marL="64008" indent="0">
              <a:buNone/>
            </a:pPr>
            <a:endParaRPr lang="en-US" dirty="0" smtClean="0"/>
          </a:p>
          <a:p>
            <a:r>
              <a:rPr lang="en-US" dirty="0" smtClean="0"/>
              <a:t>Be </a:t>
            </a:r>
            <a:r>
              <a:rPr lang="en-US" dirty="0"/>
              <a:t>aware that </a:t>
            </a:r>
            <a:r>
              <a:rPr lang="en-US" dirty="0" err="1"/>
              <a:t>carers</a:t>
            </a:r>
            <a:r>
              <a:rPr lang="en-US" dirty="0"/>
              <a:t> of people living with dementia are at an increased risk of depression.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71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229600" cy="1399032"/>
          </a:xfrm>
        </p:spPr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836712"/>
            <a:ext cx="9180512" cy="5472608"/>
          </a:xfrm>
        </p:spPr>
        <p:txBody>
          <a:bodyPr>
            <a:normAutofit/>
          </a:bodyPr>
          <a:lstStyle/>
          <a:p>
            <a:r>
              <a:rPr lang="en-GB" dirty="0" smtClean="0"/>
              <a:t>Out for draft consultation, major update to 2001 guidelines</a:t>
            </a:r>
            <a:endParaRPr lang="en-GB" dirty="0" smtClean="0"/>
          </a:p>
          <a:p>
            <a:pPr marL="64008" indent="0">
              <a:buNone/>
            </a:pPr>
            <a:endParaRPr lang="en-GB" dirty="0"/>
          </a:p>
          <a:p>
            <a:pPr marL="64008" indent="0">
              <a:buNone/>
            </a:pPr>
            <a:endParaRPr lang="en-GB" dirty="0"/>
          </a:p>
          <a:p>
            <a:pPr marL="64008" indent="0">
              <a:buNone/>
            </a:pPr>
            <a:endParaRPr lang="en-GB" dirty="0" smtClean="0"/>
          </a:p>
          <a:p>
            <a:r>
              <a:rPr lang="en-GB" dirty="0" smtClean="0"/>
              <a:t>Probably finalised July 2018</a:t>
            </a:r>
            <a:r>
              <a:rPr lang="en-US" dirty="0"/>
              <a:t> </a:t>
            </a:r>
            <a:endParaRPr lang="en-US" dirty="0" smtClean="0"/>
          </a:p>
          <a:p>
            <a:pPr marL="64008" indent="0">
              <a:buNone/>
            </a:pPr>
            <a:endParaRPr lang="en-US" dirty="0" smtClean="0"/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399032"/>
          </a:xfrm>
        </p:spPr>
        <p:txBody>
          <a:bodyPr/>
          <a:lstStyle/>
          <a:p>
            <a:r>
              <a:rPr lang="en-GB" dirty="0" smtClean="0"/>
              <a:t>EPIDEMIOLOGY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256584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The Alzheimer's society </a:t>
            </a:r>
            <a:r>
              <a:rPr lang="en-US" dirty="0" smtClean="0"/>
              <a:t>found </a:t>
            </a:r>
            <a:r>
              <a:rPr lang="en-US" dirty="0"/>
              <a:t>that in 2013 there were </a:t>
            </a:r>
            <a:r>
              <a:rPr lang="en-US" dirty="0" smtClean="0"/>
              <a:t>approximately </a:t>
            </a:r>
            <a:r>
              <a:rPr lang="en-US" b="1" dirty="0"/>
              <a:t>815,000</a:t>
            </a:r>
            <a:r>
              <a:rPr lang="en-US" dirty="0"/>
              <a:t> people living with dementia in the UK. If current trends </a:t>
            </a:r>
            <a:r>
              <a:rPr lang="en-US" dirty="0" smtClean="0"/>
              <a:t>continue</a:t>
            </a:r>
            <a:r>
              <a:rPr lang="en-US" dirty="0"/>
              <a:t>, this number is expected to increase to 1,143,000 by </a:t>
            </a:r>
            <a:r>
              <a:rPr lang="en-US" dirty="0" smtClean="0"/>
              <a:t>2025</a:t>
            </a:r>
            <a:r>
              <a:rPr lang="en-US" dirty="0" smtClean="0"/>
              <a:t>. BUT INCIDENCE DECREASED BY 20% OVER LAST 20 YEARS</a:t>
            </a:r>
            <a:endParaRPr lang="en-US" dirty="0" smtClean="0"/>
          </a:p>
          <a:p>
            <a:pPr marL="64008" indent="0">
              <a:buNone/>
            </a:pPr>
            <a:endParaRPr lang="en-US" dirty="0" smtClean="0"/>
          </a:p>
          <a:p>
            <a:pPr marL="64008" indent="0">
              <a:buNone/>
            </a:pPr>
            <a:endParaRPr lang="en-US" dirty="0" smtClean="0"/>
          </a:p>
          <a:p>
            <a:r>
              <a:rPr lang="en-US" dirty="0" smtClean="0"/>
              <a:t>It’s also reported that </a:t>
            </a:r>
            <a:r>
              <a:rPr lang="en-US" dirty="0"/>
              <a:t>in 2013 the total cost of dementia in the </a:t>
            </a:r>
            <a:r>
              <a:rPr lang="en-US" dirty="0" smtClean="0"/>
              <a:t>UK </a:t>
            </a:r>
            <a:r>
              <a:rPr lang="en-US" dirty="0"/>
              <a:t>was estimated to be £26.3 billion. Of this, approximately £4.3 billion consists of </a:t>
            </a:r>
            <a:r>
              <a:rPr lang="en-US" dirty="0" smtClean="0"/>
              <a:t>health </a:t>
            </a:r>
            <a:r>
              <a:rPr lang="en-US" dirty="0"/>
              <a:t>care, and approximately £10.3 billion consists of social care. The remaining </a:t>
            </a:r>
            <a:r>
              <a:rPr lang="en-US" dirty="0" smtClean="0"/>
              <a:t>£</a:t>
            </a:r>
            <a:r>
              <a:rPr lang="en-US" dirty="0"/>
              <a:t>11.6 billion accounts for estimated unpaid care contributions.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89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387424"/>
            <a:ext cx="8229600" cy="139903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OUTLINE OF THE RECOMMENDATIONS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692696"/>
            <a:ext cx="9001000" cy="5805264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en-US" sz="3200" b="1" i="1" dirty="0" smtClean="0"/>
              <a:t>1.1 Involving </a:t>
            </a:r>
            <a:r>
              <a:rPr lang="en-US" sz="3200" b="1" i="1" dirty="0"/>
              <a:t>people living with dementia in decisions about </a:t>
            </a:r>
            <a:r>
              <a:rPr lang="en-US" sz="3200" b="1" i="1" dirty="0" smtClean="0"/>
              <a:t>their </a:t>
            </a:r>
            <a:r>
              <a:rPr lang="en-US" sz="3200" b="1" i="1" dirty="0"/>
              <a:t>care </a:t>
            </a:r>
            <a:endParaRPr lang="en-US" sz="3200" b="1" i="1" dirty="0" smtClean="0"/>
          </a:p>
          <a:p>
            <a:pPr marL="64008" indent="0">
              <a:buNone/>
            </a:pPr>
            <a:r>
              <a:rPr lang="en-GB" sz="3200" b="1" i="1" dirty="0" smtClean="0"/>
              <a:t>1.2 Diagnosis </a:t>
            </a:r>
          </a:p>
          <a:p>
            <a:pPr marL="64008" indent="0">
              <a:buNone/>
            </a:pPr>
            <a:r>
              <a:rPr lang="en-GB" sz="3200" b="1" i="1" dirty="0" smtClean="0"/>
              <a:t>1.3 Care coordination</a:t>
            </a:r>
          </a:p>
          <a:p>
            <a:pPr marL="64008" indent="0">
              <a:buNone/>
            </a:pPr>
            <a:r>
              <a:rPr lang="en-US" sz="3200" b="1" i="1" dirty="0" smtClean="0"/>
              <a:t>1.4 Interventions </a:t>
            </a:r>
            <a:r>
              <a:rPr lang="en-US" sz="3200" b="1" i="1" dirty="0"/>
              <a:t>to promote cognition, independence and </a:t>
            </a:r>
            <a:r>
              <a:rPr lang="en-US" sz="3200" b="1" i="1" dirty="0" smtClean="0"/>
              <a:t>wellbeing </a:t>
            </a:r>
          </a:p>
          <a:p>
            <a:pPr marL="64008" indent="0">
              <a:buNone/>
            </a:pPr>
            <a:r>
              <a:rPr lang="en-GB" sz="3200" b="1" i="1" dirty="0" smtClean="0"/>
              <a:t>1.5 Pharmacological </a:t>
            </a:r>
            <a:r>
              <a:rPr lang="en-GB" sz="3200" b="1" i="1" dirty="0"/>
              <a:t>interventions for dementia </a:t>
            </a:r>
            <a:endParaRPr lang="en-GB" sz="3200" b="1" i="1" dirty="0" smtClean="0"/>
          </a:p>
          <a:p>
            <a:pPr marL="64008" indent="0">
              <a:buNone/>
            </a:pPr>
            <a:r>
              <a:rPr lang="en-US" sz="3200" b="1" i="1" dirty="0"/>
              <a:t>1.6 Medicines that may cause cognitive impairment </a:t>
            </a:r>
          </a:p>
          <a:p>
            <a:pPr marL="64008" indent="0">
              <a:buNone/>
            </a:pPr>
            <a:endParaRPr lang="en-GB" sz="3200" b="1" i="1" dirty="0" smtClean="0"/>
          </a:p>
          <a:p>
            <a:pPr marL="64008" indent="0">
              <a:buNone/>
            </a:pPr>
            <a:endParaRPr lang="en-GB" sz="3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92748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387424"/>
            <a:ext cx="8229600" cy="1399032"/>
          </a:xfrm>
        </p:spPr>
        <p:txBody>
          <a:bodyPr>
            <a:normAutofit/>
          </a:bodyPr>
          <a:lstStyle/>
          <a:p>
            <a:r>
              <a:rPr lang="en-GB" sz="3200" dirty="0"/>
              <a:t>OUTLINE OF THE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733656" cy="612068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3500" b="1" i="1" dirty="0" smtClean="0"/>
              <a:t>1.7 </a:t>
            </a:r>
            <a:r>
              <a:rPr lang="en-US" sz="3500" b="1" i="1" dirty="0"/>
              <a:t>Managing Non-cognitive symptoms</a:t>
            </a:r>
          </a:p>
          <a:p>
            <a:pPr marL="64008" indent="0">
              <a:buNone/>
            </a:pPr>
            <a:r>
              <a:rPr lang="en-US" sz="3500" b="1" i="1" dirty="0"/>
              <a:t>1.8 Assessing and managing other long-term conditions in people living with dementia </a:t>
            </a:r>
          </a:p>
          <a:p>
            <a:pPr marL="64008" indent="0">
              <a:buNone/>
            </a:pPr>
            <a:r>
              <a:rPr lang="en-US" sz="3500" b="1" i="1" dirty="0"/>
              <a:t>1.9 Risks during hospital admission</a:t>
            </a:r>
          </a:p>
          <a:p>
            <a:pPr marL="64008" indent="0">
              <a:buNone/>
            </a:pPr>
            <a:r>
              <a:rPr lang="en-US" sz="3500" b="1" i="1" dirty="0"/>
              <a:t>1.10 Palliative care</a:t>
            </a:r>
          </a:p>
          <a:p>
            <a:pPr marL="64008" indent="0">
              <a:buNone/>
            </a:pPr>
            <a:r>
              <a:rPr lang="en-US" sz="3500" b="1" i="1" dirty="0"/>
              <a:t>1.11 Supporting </a:t>
            </a:r>
            <a:r>
              <a:rPr lang="en-US" sz="3500" b="1" i="1" dirty="0" err="1"/>
              <a:t>carers</a:t>
            </a:r>
            <a:endParaRPr lang="en-US" sz="3500" b="1" i="1" dirty="0"/>
          </a:p>
          <a:p>
            <a:pPr marL="64008" indent="0">
              <a:buNone/>
            </a:pPr>
            <a:r>
              <a:rPr lang="en-US" sz="3500" b="1" i="1" dirty="0"/>
              <a:t>1.12 Moving to different care settings</a:t>
            </a:r>
          </a:p>
          <a:p>
            <a:pPr marL="64008" indent="0">
              <a:buNone/>
            </a:pPr>
            <a:r>
              <a:rPr lang="en-US" sz="3500" b="1" i="1" dirty="0"/>
              <a:t>1.13 Staff training</a:t>
            </a:r>
            <a:endParaRPr lang="en-GB" sz="35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384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4544" y="44624"/>
            <a:ext cx="8229600" cy="1399032"/>
          </a:xfrm>
        </p:spPr>
        <p:txBody>
          <a:bodyPr/>
          <a:lstStyle/>
          <a:p>
            <a:r>
              <a:rPr lang="en-GB" dirty="0" smtClean="0"/>
              <a:t>MEDICALLY RELEVANT ASPECTS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229600" cy="4572000"/>
          </a:xfrm>
        </p:spPr>
        <p:txBody>
          <a:bodyPr>
            <a:normAutofit fontScale="92500"/>
          </a:bodyPr>
          <a:lstStyle/>
          <a:p>
            <a:pPr marL="64008" indent="0">
              <a:buNone/>
            </a:pPr>
            <a:r>
              <a:rPr lang="en-GB" b="1" dirty="0" smtClean="0"/>
              <a:t>1.1</a:t>
            </a:r>
            <a:r>
              <a:rPr lang="en-GB" dirty="0" smtClean="0"/>
              <a:t> </a:t>
            </a:r>
            <a:r>
              <a:rPr lang="en-GB" b="1" dirty="0" smtClean="0"/>
              <a:t>Involving PLWD in decisions about their care -</a:t>
            </a:r>
            <a:r>
              <a:rPr lang="en-GB" dirty="0" smtClean="0"/>
              <a:t>Advance Care Planning</a:t>
            </a:r>
          </a:p>
          <a:p>
            <a:pPr marL="64008" indent="0">
              <a:buNone/>
            </a:pPr>
            <a:endParaRPr lang="en-GB" dirty="0"/>
          </a:p>
          <a:p>
            <a:pPr marL="64008" indent="0">
              <a:buNone/>
            </a:pPr>
            <a:r>
              <a:rPr lang="en-GB" b="1" dirty="0"/>
              <a:t>1.2 Diagnosis</a:t>
            </a:r>
          </a:p>
          <a:p>
            <a:pPr marL="64008" indent="0">
              <a:buNone/>
            </a:pPr>
            <a:r>
              <a:rPr lang="en-GB" dirty="0"/>
              <a:t>-</a:t>
            </a:r>
            <a:r>
              <a:rPr lang="en-GB" b="1" dirty="0"/>
              <a:t>History</a:t>
            </a:r>
            <a:r>
              <a:rPr lang="en-GB" dirty="0"/>
              <a:t>-  from patient and family/carer(IQCODE, FAQ)</a:t>
            </a:r>
          </a:p>
          <a:p>
            <a:pPr marL="64008" indent="0">
              <a:buNone/>
            </a:pPr>
            <a:r>
              <a:rPr lang="en-GB" dirty="0"/>
              <a:t>-</a:t>
            </a:r>
            <a:r>
              <a:rPr lang="en-GB" b="1" dirty="0"/>
              <a:t>Cognitive screening</a:t>
            </a:r>
            <a:r>
              <a:rPr lang="en-GB" dirty="0"/>
              <a:t>- 6CIT (developed by a Swindon based GP), 10-CS, MIS, Mini-Cog</a:t>
            </a:r>
          </a:p>
          <a:p>
            <a:pPr marL="64008" indent="0">
              <a:buNone/>
            </a:pPr>
            <a:r>
              <a:rPr lang="en-GB" b="1" dirty="0"/>
              <a:t>NB</a:t>
            </a:r>
            <a:r>
              <a:rPr lang="en-GB" dirty="0"/>
              <a:t>-a normal score doesn’t r/o dementia</a:t>
            </a:r>
          </a:p>
          <a:p>
            <a:pPr marL="64008" indent="0">
              <a:buNone/>
            </a:pPr>
            <a:endParaRPr lang="en-GB" dirty="0"/>
          </a:p>
          <a:p>
            <a:pPr marL="6400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45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29208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Refer to a Specialist if reversible causes of cognitive impairment have been r/o and dementia is still suspected.</a:t>
            </a:r>
          </a:p>
          <a:p>
            <a:pPr marL="64008" indent="0">
              <a:buNone/>
            </a:pPr>
            <a:r>
              <a:rPr lang="en-GB" dirty="0" smtClean="0"/>
              <a:t>-</a:t>
            </a:r>
            <a:r>
              <a:rPr lang="en-GB" b="1" dirty="0"/>
              <a:t>Specialist</a:t>
            </a:r>
            <a:r>
              <a:rPr lang="en-GB" dirty="0"/>
              <a:t> to </a:t>
            </a:r>
            <a:r>
              <a:rPr lang="en-GB" b="1" i="1" dirty="0"/>
              <a:t>consider</a:t>
            </a:r>
            <a:r>
              <a:rPr lang="en-GB" dirty="0"/>
              <a:t> imaging to r/o reversible causes</a:t>
            </a:r>
          </a:p>
          <a:p>
            <a:pPr marL="64008" indent="0">
              <a:buNone/>
            </a:pPr>
            <a:r>
              <a:rPr lang="en-GB" dirty="0"/>
              <a:t>-</a:t>
            </a:r>
            <a:r>
              <a:rPr lang="en-GB" b="1" dirty="0" smtClean="0"/>
              <a:t>Specialist</a:t>
            </a:r>
            <a:r>
              <a:rPr lang="en-GB" dirty="0" smtClean="0"/>
              <a:t> </a:t>
            </a:r>
            <a:r>
              <a:rPr lang="en-GB" dirty="0"/>
              <a:t>to diagnose a Dementia </a:t>
            </a:r>
            <a:r>
              <a:rPr lang="en-GB" dirty="0" smtClean="0"/>
              <a:t>subtype</a:t>
            </a:r>
          </a:p>
          <a:p>
            <a:pPr marL="64008" indent="0">
              <a:buNone/>
            </a:pPr>
            <a:endParaRPr lang="en-GB" dirty="0"/>
          </a:p>
          <a:p>
            <a:pPr marL="64008" indent="0">
              <a:buNone/>
            </a:pPr>
            <a:r>
              <a:rPr lang="en-GB" dirty="0" smtClean="0"/>
              <a:t>Note specialist includes primary care, neurology, COTE and </a:t>
            </a:r>
            <a:r>
              <a:rPr lang="en-GB" dirty="0" err="1" smtClean="0"/>
              <a:t>OAPsych</a:t>
            </a:r>
            <a:endParaRPr lang="en-GB" dirty="0"/>
          </a:p>
          <a:p>
            <a:pPr marL="6400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40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-If the diagnosis </a:t>
            </a:r>
            <a:r>
              <a:rPr lang="en-GB" dirty="0"/>
              <a:t>is </a:t>
            </a:r>
            <a:r>
              <a:rPr lang="en-GB" b="1" dirty="0"/>
              <a:t>uncertain</a:t>
            </a:r>
            <a:r>
              <a:rPr lang="en-GB" dirty="0"/>
              <a:t> </a:t>
            </a:r>
            <a:r>
              <a:rPr lang="en-GB" dirty="0" smtClean="0"/>
              <a:t>and </a:t>
            </a:r>
            <a:r>
              <a:rPr lang="en-GB" b="1" dirty="0" smtClean="0"/>
              <a:t>AD</a:t>
            </a:r>
            <a:r>
              <a:rPr lang="en-GB" dirty="0" smtClean="0"/>
              <a:t> is suspected; consider </a:t>
            </a:r>
            <a:endParaRPr lang="en-GB" dirty="0"/>
          </a:p>
          <a:p>
            <a:r>
              <a:rPr lang="en-US" dirty="0"/>
              <a:t>examining </a:t>
            </a:r>
            <a:r>
              <a:rPr lang="en-US" dirty="0" smtClean="0"/>
              <a:t>CSF </a:t>
            </a:r>
            <a:r>
              <a:rPr lang="en-GB" b="1" dirty="0" smtClean="0"/>
              <a:t>or</a:t>
            </a:r>
            <a:endParaRPr lang="en-GB" dirty="0"/>
          </a:p>
          <a:p>
            <a:r>
              <a:rPr lang="en-GB" dirty="0" smtClean="0"/>
              <a:t>FDG-PET </a:t>
            </a:r>
            <a:r>
              <a:rPr lang="en-GB" dirty="0"/>
              <a:t>(</a:t>
            </a:r>
            <a:r>
              <a:rPr lang="en-GB" dirty="0" err="1"/>
              <a:t>fluorodeoxyglucose</a:t>
            </a:r>
            <a:r>
              <a:rPr lang="en-GB" dirty="0"/>
              <a:t>-positron emission tomography-CT), or </a:t>
            </a:r>
            <a:r>
              <a:rPr lang="en-GB" dirty="0" smtClean="0"/>
              <a:t>perfusion </a:t>
            </a:r>
            <a:r>
              <a:rPr lang="en-GB" dirty="0"/>
              <a:t>SPECT (single-photon emission CT) if FDG-PET is </a:t>
            </a:r>
            <a:r>
              <a:rPr lang="en-GB" dirty="0" smtClean="0"/>
              <a:t>unavailable</a:t>
            </a:r>
            <a:r>
              <a:rPr lang="en-GB" dirty="0"/>
              <a:t>. </a:t>
            </a:r>
            <a:endParaRPr lang="en-GB" dirty="0" smtClean="0"/>
          </a:p>
          <a:p>
            <a:pPr marL="64008" indent="0">
              <a:buNone/>
            </a:pPr>
            <a:endParaRPr lang="en-GB" dirty="0"/>
          </a:p>
          <a:p>
            <a:r>
              <a:rPr lang="en-US" dirty="0" smtClean="0"/>
              <a:t>If </a:t>
            </a:r>
            <a:r>
              <a:rPr lang="en-US" dirty="0"/>
              <a:t>a diagnosis cannot be made after one of these tests, consider using the </a:t>
            </a:r>
            <a:r>
              <a:rPr lang="en-US" dirty="0" smtClean="0"/>
              <a:t>other </a:t>
            </a:r>
            <a:r>
              <a:rPr lang="en-US" dirty="0"/>
              <a:t>one. </a:t>
            </a:r>
            <a:endParaRPr lang="en-US" dirty="0" smtClean="0"/>
          </a:p>
          <a:p>
            <a:endParaRPr lang="en-US" dirty="0" smtClean="0"/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10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204</TotalTime>
  <Words>1206</Words>
  <Application>Microsoft Office PowerPoint</Application>
  <PresentationFormat>On-screen Show (4:3)</PresentationFormat>
  <Paragraphs>144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Verve</vt:lpstr>
      <vt:lpstr>DEMENTIA-NICE GUIDELINE JANUARY 2018</vt:lpstr>
      <vt:lpstr>SYNOPSIS </vt:lpstr>
      <vt:lpstr>INTRODUCTION</vt:lpstr>
      <vt:lpstr>EPIDEMIOLOGY</vt:lpstr>
      <vt:lpstr>OUTLINE OF THE RECOMMENDATIONS</vt:lpstr>
      <vt:lpstr>OUTLINE OF THE RECOMMENDATIONS</vt:lpstr>
      <vt:lpstr>MEDICALLY RELEVANT ASPECTS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AWP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DEMENTIA-NICE GUIDELINE 2018</dc:title>
  <dc:creator>Ajose, Adeola</dc:creator>
  <cp:lastModifiedBy>Manchip, Simon</cp:lastModifiedBy>
  <cp:revision>24</cp:revision>
  <dcterms:created xsi:type="dcterms:W3CDTF">2018-01-05T15:16:29Z</dcterms:created>
  <dcterms:modified xsi:type="dcterms:W3CDTF">2018-04-13T14:14:37Z</dcterms:modified>
</cp:coreProperties>
</file>