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75" r:id="rId3"/>
    <p:sldId id="312" r:id="rId4"/>
    <p:sldId id="257" r:id="rId5"/>
    <p:sldId id="308" r:id="rId6"/>
    <p:sldId id="307" r:id="rId7"/>
    <p:sldId id="260" r:id="rId8"/>
    <p:sldId id="261" r:id="rId9"/>
    <p:sldId id="309" r:id="rId10"/>
    <p:sldId id="290" r:id="rId11"/>
    <p:sldId id="258" r:id="rId12"/>
    <p:sldId id="289" r:id="rId13"/>
    <p:sldId id="262" r:id="rId14"/>
    <p:sldId id="281" r:id="rId15"/>
    <p:sldId id="263" r:id="rId16"/>
    <p:sldId id="265" r:id="rId17"/>
    <p:sldId id="266" r:id="rId18"/>
    <p:sldId id="267" r:id="rId19"/>
    <p:sldId id="269" r:id="rId20"/>
    <p:sldId id="314" r:id="rId21"/>
    <p:sldId id="306" r:id="rId22"/>
    <p:sldId id="264" r:id="rId23"/>
    <p:sldId id="270" r:id="rId24"/>
    <p:sldId id="259" r:id="rId25"/>
    <p:sldId id="273" r:id="rId26"/>
    <p:sldId id="271" r:id="rId27"/>
    <p:sldId id="272" r:id="rId28"/>
    <p:sldId id="311" r:id="rId29"/>
    <p:sldId id="274" r:id="rId30"/>
    <p:sldId id="276" r:id="rId31"/>
    <p:sldId id="278" r:id="rId32"/>
    <p:sldId id="277" r:id="rId33"/>
    <p:sldId id="279" r:id="rId34"/>
    <p:sldId id="313" r:id="rId35"/>
    <p:sldId id="280" r:id="rId36"/>
    <p:sldId id="282" r:id="rId37"/>
    <p:sldId id="283" r:id="rId38"/>
    <p:sldId id="28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65EB3D-67A1-42C9-BFDE-41228FDA2CA9}" v="85" dt="2022-04-06T20:40:08.8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255" autoAdjust="0"/>
  </p:normalViewPr>
  <p:slideViewPr>
    <p:cSldViewPr snapToGrid="0">
      <p:cViewPr varScale="1">
        <p:scale>
          <a:sx n="58" d="100"/>
          <a:sy n="58" d="100"/>
        </p:scale>
        <p:origin x="9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051A1C-5724-4418-ADBD-697296628959}" type="datetimeFigureOut">
              <a:rPr lang="en-GB" smtClean="0"/>
              <a:t>30/08/2022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4CB26-89DC-4E2E-8A34-92A4624FE5EF}" type="slidenum">
              <a:rPr lang="en-GB" smtClean="0"/>
              <a:t>‹#›</a:t>
            </a:fld>
            <a:endParaRPr lang="en-GB"/>
          </a:p>
        </p:txBody>
      </p:sp>
    </p:spTree>
    <p:extLst>
      <p:ext uri="{BB962C8B-B14F-4D97-AF65-F5344CB8AC3E}">
        <p14:creationId xmlns:p14="http://schemas.microsoft.com/office/powerpoint/2010/main" val="481282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ulip.co/resources/root-cause-analysi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4</a:t>
            </a:fld>
            <a:endParaRPr lang="en-GB"/>
          </a:p>
        </p:txBody>
      </p:sp>
    </p:spTree>
    <p:extLst>
      <p:ext uri="{BB962C8B-B14F-4D97-AF65-F5344CB8AC3E}">
        <p14:creationId xmlns:p14="http://schemas.microsoft.com/office/powerpoint/2010/main" val="924796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Root-cause Analysis – the 5 whys</a:t>
            </a:r>
          </a:p>
          <a:p>
            <a:endParaRPr lang="en-GB" dirty="0"/>
          </a:p>
          <a:p>
            <a:pPr algn="l"/>
            <a:r>
              <a:rPr lang="en-US" b="0" i="0" dirty="0">
                <a:solidFill>
                  <a:srgbClr val="121C2E"/>
                </a:solidFill>
                <a:effectLst/>
                <a:latin typeface="Messina"/>
              </a:rPr>
              <a:t>Five whys (5 whys) is a problem-solving method that explores the underlying cause-and-effect of particular problems.</a:t>
            </a:r>
          </a:p>
          <a:p>
            <a:pPr algn="l"/>
            <a:r>
              <a:rPr lang="en-US" b="0" i="0" dirty="0">
                <a:solidFill>
                  <a:srgbClr val="121C2E"/>
                </a:solidFill>
                <a:effectLst/>
                <a:latin typeface="Messina"/>
              </a:rPr>
              <a:t>The primary goal is to determine the </a:t>
            </a:r>
            <a:r>
              <a:rPr lang="en-US" b="0" i="0" u="none" strike="noStrike" dirty="0">
                <a:solidFill>
                  <a:srgbClr val="121C2E"/>
                </a:solidFill>
                <a:effectLst/>
                <a:latin typeface="Messina"/>
                <a:hlinkClick r:id="rId3"/>
              </a:rPr>
              <a:t>root cause</a:t>
            </a:r>
            <a:r>
              <a:rPr lang="en-US" b="0" i="0" dirty="0">
                <a:solidFill>
                  <a:srgbClr val="121C2E"/>
                </a:solidFill>
                <a:effectLst/>
                <a:latin typeface="Messina"/>
              </a:rPr>
              <a:t> of a problem by successively asking the question “Why?”. The number ‘5’ here comes from the anecdotal observation that five iterations of asking why is usually sufficient enough to reveal the root cause.</a:t>
            </a:r>
          </a:p>
          <a:p>
            <a:pPr algn="l"/>
            <a:r>
              <a:rPr lang="en-US" b="0" i="0" dirty="0">
                <a:solidFill>
                  <a:srgbClr val="121C2E"/>
                </a:solidFill>
                <a:effectLst/>
                <a:latin typeface="Messina"/>
              </a:rPr>
              <a:t>In some cases, it may take more or fewer whys, depending on the depth of the root cause.</a:t>
            </a:r>
          </a:p>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17</a:t>
            </a:fld>
            <a:endParaRPr lang="en-GB"/>
          </a:p>
        </p:txBody>
      </p:sp>
    </p:spTree>
    <p:extLst>
      <p:ext uri="{BB962C8B-B14F-4D97-AF65-F5344CB8AC3E}">
        <p14:creationId xmlns:p14="http://schemas.microsoft.com/office/powerpoint/2010/main" val="2733735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https://equiptowerhamlets.nhs.uk/stage-1/</a:t>
            </a:r>
          </a:p>
          <a:p>
            <a:endParaRPr lang="en-GB" dirty="0"/>
          </a:p>
          <a:p>
            <a:r>
              <a:rPr lang="en-US" dirty="0">
                <a:latin typeface="Calibri" pitchFamily="34" charset="0"/>
              </a:rPr>
              <a:t> </a:t>
            </a:r>
            <a:r>
              <a:rPr lang="en-GB" dirty="0">
                <a:latin typeface="Calibri" pitchFamily="34" charset="0"/>
              </a:rPr>
              <a:t>Process maps show how things actually happen, rather than what ideally should happen</a:t>
            </a:r>
          </a:p>
          <a:p>
            <a:endParaRPr lang="en-GB" dirty="0">
              <a:latin typeface="Calibri" pitchFamily="34" charset="0"/>
            </a:endParaRPr>
          </a:p>
          <a:p>
            <a:r>
              <a:rPr lang="en-GB" dirty="0">
                <a:latin typeface="Calibri" pitchFamily="34" charset="0"/>
              </a:rPr>
              <a:t>This is useful as it can help us </a:t>
            </a:r>
            <a:r>
              <a:rPr lang="en-GB" dirty="0" err="1">
                <a:latin typeface="Calibri" pitchFamily="34" charset="0"/>
              </a:rPr>
              <a:t>pinoint</a:t>
            </a:r>
            <a:r>
              <a:rPr lang="en-GB" dirty="0">
                <a:latin typeface="Calibri" pitchFamily="34" charset="0"/>
              </a:rPr>
              <a:t> areas where problems are occurring, or areas of inefficiency that could be improved</a:t>
            </a:r>
            <a:endParaRPr lang="en-GB" dirty="0"/>
          </a:p>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18</a:t>
            </a:fld>
            <a:endParaRPr lang="en-GB"/>
          </a:p>
        </p:txBody>
      </p:sp>
    </p:spTree>
    <p:extLst>
      <p:ext uri="{BB962C8B-B14F-4D97-AF65-F5344CB8AC3E}">
        <p14:creationId xmlns:p14="http://schemas.microsoft.com/office/powerpoint/2010/main" val="3155667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Fishbone looks at possible causes of a problem. It does this by looking at different categories as show in the above diagram. You can use this tool to identify what areas you want to focus on as part of your project. Identifying the correct causes of the problem will improve your success in making a change. </a:t>
            </a:r>
          </a:p>
          <a:p>
            <a:endParaRPr lang="en-GB" dirty="0"/>
          </a:p>
          <a:p>
            <a:r>
              <a:rPr lang="en-GB" dirty="0"/>
              <a:t>Example: </a:t>
            </a:r>
          </a:p>
          <a:p>
            <a:endParaRPr lang="en-GB" dirty="0"/>
          </a:p>
          <a:p>
            <a:r>
              <a:rPr lang="en-GB" dirty="0"/>
              <a:t>So lets have a think about the example we have been exploring already with the duty doctor list and the triage process. </a:t>
            </a:r>
          </a:p>
          <a:p>
            <a:r>
              <a:rPr lang="en-GB" dirty="0"/>
              <a:t>Our problem here is that the duty list is becoming too long and not manageable. </a:t>
            </a:r>
          </a:p>
          <a:p>
            <a:endParaRPr lang="en-GB" dirty="0"/>
          </a:p>
          <a:p>
            <a:r>
              <a:rPr lang="en-GB" dirty="0"/>
              <a:t>Now lets break this down into different possible causes </a:t>
            </a:r>
          </a:p>
          <a:p>
            <a:r>
              <a:rPr lang="en-GB" b="1" dirty="0"/>
              <a:t>Environment</a:t>
            </a:r>
            <a:r>
              <a:rPr lang="en-GB" dirty="0"/>
              <a:t> – outbreak of covid resulting in more patients calling for clinical advice </a:t>
            </a:r>
          </a:p>
          <a:p>
            <a:r>
              <a:rPr lang="en-GB" dirty="0"/>
              <a:t>- May be an increasing patient population due to new housing estate being built </a:t>
            </a:r>
          </a:p>
          <a:p>
            <a:r>
              <a:rPr lang="en-GB" b="1" dirty="0"/>
              <a:t>People</a:t>
            </a:r>
            <a:r>
              <a:rPr lang="en-GB" dirty="0"/>
              <a:t> – not enough doctors or nurse </a:t>
            </a:r>
            <a:r>
              <a:rPr lang="en-GB" dirty="0" err="1"/>
              <a:t>practioners</a:t>
            </a:r>
            <a:r>
              <a:rPr lang="en-GB" dirty="0"/>
              <a:t> to manage the increasing list </a:t>
            </a:r>
          </a:p>
          <a:p>
            <a:r>
              <a:rPr lang="en-GB" b="1" dirty="0"/>
              <a:t>Process</a:t>
            </a:r>
            <a:r>
              <a:rPr lang="en-GB" dirty="0"/>
              <a:t> – As we looked at in the example before – the reception staff had not had sufficient triage training </a:t>
            </a:r>
          </a:p>
          <a:p>
            <a:r>
              <a:rPr lang="en-GB" b="1" dirty="0"/>
              <a:t>Equipment – </a:t>
            </a:r>
            <a:r>
              <a:rPr lang="en-GB" b="0" dirty="0"/>
              <a:t>the computer equipment is old and </a:t>
            </a:r>
            <a:r>
              <a:rPr lang="en-GB" b="0" dirty="0" err="1"/>
              <a:t>Systemone</a:t>
            </a:r>
            <a:r>
              <a:rPr lang="en-GB" b="0" dirty="0"/>
              <a:t> or </a:t>
            </a:r>
            <a:r>
              <a:rPr lang="en-GB" b="0" dirty="0" err="1"/>
              <a:t>Emis</a:t>
            </a:r>
            <a:r>
              <a:rPr lang="en-GB" b="0" dirty="0"/>
              <a:t> is slow, which is causing delays for the doctors in their work </a:t>
            </a:r>
          </a:p>
        </p:txBody>
      </p:sp>
      <p:sp>
        <p:nvSpPr>
          <p:cNvPr id="4" name="Slide Number Placeholder 3"/>
          <p:cNvSpPr>
            <a:spLocks noGrp="1"/>
          </p:cNvSpPr>
          <p:nvPr>
            <p:ph type="sldNum" sz="quarter" idx="5"/>
          </p:nvPr>
        </p:nvSpPr>
        <p:spPr/>
        <p:txBody>
          <a:bodyPr/>
          <a:lstStyle/>
          <a:p>
            <a:fld id="{2574CB26-89DC-4E2E-8A34-92A4624FE5EF}" type="slidenum">
              <a:rPr lang="en-GB" smtClean="0"/>
              <a:t>19</a:t>
            </a:fld>
            <a:endParaRPr lang="en-GB"/>
          </a:p>
        </p:txBody>
      </p:sp>
    </p:spTree>
    <p:extLst>
      <p:ext uri="{BB962C8B-B14F-4D97-AF65-F5344CB8AC3E}">
        <p14:creationId xmlns:p14="http://schemas.microsoft.com/office/powerpoint/2010/main" val="2094818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21</a:t>
            </a:fld>
            <a:endParaRPr lang="en-GB"/>
          </a:p>
        </p:txBody>
      </p:sp>
    </p:spTree>
    <p:extLst>
      <p:ext uri="{BB962C8B-B14F-4D97-AF65-F5344CB8AC3E}">
        <p14:creationId xmlns:p14="http://schemas.microsoft.com/office/powerpoint/2010/main" val="3925461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Specific:</a:t>
            </a:r>
            <a:r>
              <a:rPr lang="en-US" sz="1200" dirty="0"/>
              <a:t> don’t make it too big or too broad. Focus on something specific, the more specific the easier it will be to achieve</a:t>
            </a:r>
          </a:p>
          <a:p>
            <a:pPr marL="0" indent="0">
              <a:buNone/>
            </a:pPr>
            <a:r>
              <a:rPr lang="en-US" sz="1200" b="1" dirty="0"/>
              <a:t>Measurable:</a:t>
            </a:r>
            <a:r>
              <a:rPr lang="en-US" sz="1200" dirty="0"/>
              <a:t> you need to be able to collect measurable data to show your change and evidence your improvement. This can be qualitative or quantitative</a:t>
            </a:r>
          </a:p>
          <a:p>
            <a:pPr marL="0" indent="0">
              <a:buNone/>
            </a:pPr>
            <a:r>
              <a:rPr lang="en-US" sz="1200" b="1" dirty="0"/>
              <a:t>Achievable:</a:t>
            </a:r>
            <a:r>
              <a:rPr lang="en-US" sz="1200" dirty="0"/>
              <a:t> Pick something that you will be able to get results quickly and do regular data collection for. If you’re overambitious it may become too complicated, and you’ll struggle to finish it or get measurable significant results</a:t>
            </a:r>
          </a:p>
          <a:p>
            <a:pPr marL="0" indent="0">
              <a:buNone/>
            </a:pPr>
            <a:r>
              <a:rPr lang="en-US" sz="1200" b="1" dirty="0"/>
              <a:t>Realistic/Relevant:</a:t>
            </a:r>
            <a:r>
              <a:rPr lang="en-US" sz="1200" dirty="0"/>
              <a:t> have you chosen something that you will be able to easily introduce and see improvement? Is this going to be something that benefits patients and or staff?</a:t>
            </a:r>
          </a:p>
          <a:p>
            <a:pPr marL="0" indent="0">
              <a:buNone/>
            </a:pPr>
            <a:r>
              <a:rPr lang="en-US" sz="1200" b="1" dirty="0"/>
              <a:t>Time Specific: </a:t>
            </a:r>
            <a:r>
              <a:rPr lang="en-US" sz="1200" dirty="0"/>
              <a:t>think about your time frame. QIPs are meant to be done in your 6 month GP placement in ST2. So don’t start too late and do something that can be achieved in this time frame</a:t>
            </a:r>
            <a:endParaRPr lang="en-GB" sz="1200" dirty="0"/>
          </a:p>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22</a:t>
            </a:fld>
            <a:endParaRPr lang="en-GB"/>
          </a:p>
        </p:txBody>
      </p:sp>
    </p:spTree>
    <p:extLst>
      <p:ext uri="{BB962C8B-B14F-4D97-AF65-F5344CB8AC3E}">
        <p14:creationId xmlns:p14="http://schemas.microsoft.com/office/powerpoint/2010/main" val="2434985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Who will be affected by any change proposed</a:t>
            </a:r>
          </a:p>
          <a:p>
            <a:pPr marL="171450" indent="-171450">
              <a:buFontTx/>
              <a:buChar char="-"/>
            </a:pPr>
            <a:r>
              <a:rPr lang="en-US" dirty="0"/>
              <a:t>Who will be involved in the implementation of the change </a:t>
            </a:r>
          </a:p>
          <a:p>
            <a:pPr marL="171450" indent="-171450">
              <a:buFontTx/>
              <a:buChar char="-"/>
            </a:pPr>
            <a:r>
              <a:rPr lang="en-US" dirty="0"/>
              <a:t>Who will be responsible for ensuring that any changes will be sustained when you leave.</a:t>
            </a:r>
          </a:p>
          <a:p>
            <a:pPr marL="171450" indent="-171450">
              <a:buFontTx/>
              <a:buChar char="-"/>
            </a:pPr>
            <a:r>
              <a:rPr lang="en-US" dirty="0"/>
              <a:t>Who may you need for advice </a:t>
            </a:r>
            <a:endParaRPr lang="en-GB" sz="1200" dirty="0"/>
          </a:p>
          <a:p>
            <a:pPr marL="0" indent="0">
              <a:buNone/>
            </a:pPr>
            <a:endParaRPr lang="en-GB" sz="1200" dirty="0"/>
          </a:p>
          <a:p>
            <a:pPr marL="0" indent="0">
              <a:buNone/>
            </a:pPr>
            <a:r>
              <a:rPr lang="en-GB" sz="1200" dirty="0"/>
              <a:t>Anyone who you think needs to be involved or affected by the project. </a:t>
            </a:r>
          </a:p>
          <a:p>
            <a:pPr marL="0" indent="0">
              <a:buNone/>
            </a:pPr>
            <a:r>
              <a:rPr lang="en-GB" sz="1200" dirty="0"/>
              <a:t>Examples: - </a:t>
            </a:r>
            <a:r>
              <a:rPr lang="en-US" sz="1200" dirty="0"/>
              <a:t>other doctors, administrative staff, practice manager, pharmacists, health visitors, nursing team and patients</a:t>
            </a:r>
          </a:p>
          <a:p>
            <a:pPr marL="0" indent="0">
              <a:buNone/>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will make up part of your baseline data collection and is a good way to understand the problems and give you ideas about what can be done to bring about improvement. It is important to keep the primary care team up to date; </a:t>
            </a:r>
            <a:r>
              <a:rPr lang="en-GB" sz="1200" dirty="0"/>
              <a:t>this includes those who will be responsible for ensuring sustained change after you leave. </a:t>
            </a:r>
          </a:p>
          <a:p>
            <a:endParaRPr lang="en-GB" dirty="0"/>
          </a:p>
          <a:p>
            <a:r>
              <a:rPr lang="en-GB" dirty="0"/>
              <a:t>It is important to involve and engage your stakeholders early. This will improve the success and sustainability of your project. </a:t>
            </a:r>
          </a:p>
        </p:txBody>
      </p:sp>
      <p:sp>
        <p:nvSpPr>
          <p:cNvPr id="4" name="Slide Number Placeholder 3"/>
          <p:cNvSpPr>
            <a:spLocks noGrp="1"/>
          </p:cNvSpPr>
          <p:nvPr>
            <p:ph type="sldNum" sz="quarter" idx="5"/>
          </p:nvPr>
        </p:nvSpPr>
        <p:spPr/>
        <p:txBody>
          <a:bodyPr/>
          <a:lstStyle/>
          <a:p>
            <a:fld id="{2574CB26-89DC-4E2E-8A34-92A4624FE5EF}" type="slidenum">
              <a:rPr lang="en-GB" smtClean="0"/>
              <a:t>23</a:t>
            </a:fld>
            <a:endParaRPr lang="en-GB"/>
          </a:p>
        </p:txBody>
      </p:sp>
    </p:spTree>
    <p:extLst>
      <p:ext uri="{BB962C8B-B14F-4D97-AF65-F5344CB8AC3E}">
        <p14:creationId xmlns:p14="http://schemas.microsoft.com/office/powerpoint/2010/main" val="2033244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572E2D"/>
                </a:solidFill>
                <a:latin typeface="+mn-lt"/>
                <a:ea typeface="Noteworthy Bold" charset="0"/>
                <a:cs typeface="Noteworthy Bold" charset="0"/>
                <a:sym typeface="Noteworthy Bold" charset="0"/>
              </a:rPr>
              <a:t>Another useful tool is a driver diagram. Driver diagrams are a type of structured logic chart with three or more levels (see example below). These would include:</a:t>
            </a:r>
            <a:endParaRPr lang="en-GB" dirty="0">
              <a:solidFill>
                <a:srgbClr val="572E2D"/>
              </a:solidFill>
              <a:latin typeface="+mn-lt"/>
              <a:ea typeface="Noteworthy Bold" charset="0"/>
              <a:cs typeface="Noteworthy Bold" charset="0"/>
              <a:sym typeface="Noteworthy Bold" charset="0"/>
            </a:endParaRPr>
          </a:p>
          <a:p>
            <a:pPr>
              <a:defRPr/>
            </a:pPr>
            <a:r>
              <a:rPr lang="en-US" dirty="0">
                <a:solidFill>
                  <a:srgbClr val="572E2D"/>
                </a:solidFill>
                <a:latin typeface="+mn-lt"/>
                <a:ea typeface="Noteworthy Bold" charset="0"/>
                <a:cs typeface="Noteworthy Bold" charset="0"/>
                <a:sym typeface="Noteworthy Bold" charset="0"/>
              </a:rPr>
              <a:t>1. The Aim</a:t>
            </a:r>
            <a:endParaRPr lang="en-GB" dirty="0">
              <a:solidFill>
                <a:srgbClr val="572E2D"/>
              </a:solidFill>
              <a:latin typeface="+mn-lt"/>
              <a:ea typeface="Noteworthy Bold" charset="0"/>
              <a:cs typeface="Noteworthy Bold" charset="0"/>
              <a:sym typeface="Noteworthy Bold" charset="0"/>
            </a:endParaRPr>
          </a:p>
          <a:p>
            <a:pPr>
              <a:defRPr/>
            </a:pPr>
            <a:r>
              <a:rPr lang="en-US" dirty="0">
                <a:solidFill>
                  <a:srgbClr val="572E2D"/>
                </a:solidFill>
                <a:latin typeface="+mn-lt"/>
                <a:ea typeface="Noteworthy Bold" charset="0"/>
                <a:cs typeface="Noteworthy Bold" charset="0"/>
                <a:sym typeface="Noteworthy Bold" charset="0"/>
              </a:rPr>
              <a:t>The driver diagram starts</a:t>
            </a:r>
            <a:r>
              <a:rPr lang="en-GB" dirty="0">
                <a:solidFill>
                  <a:srgbClr val="572E2D"/>
                </a:solidFill>
                <a:latin typeface="+mn-lt"/>
                <a:ea typeface="Noteworthy Bold" charset="0"/>
                <a:cs typeface="Noteworthy Bold" charset="0"/>
                <a:sym typeface="Noteworthy Bold" charset="0"/>
              </a:rPr>
              <a:t> </a:t>
            </a:r>
            <a:r>
              <a:rPr lang="en-US" dirty="0">
                <a:solidFill>
                  <a:srgbClr val="572E2D"/>
                </a:solidFill>
                <a:latin typeface="+mn-lt"/>
                <a:ea typeface="Noteworthy Bold" charset="0"/>
                <a:cs typeface="Noteworthy Bold" charset="0"/>
                <a:sym typeface="Noteworthy Bold" charset="0"/>
              </a:rPr>
              <a:t>with a clearly defined and</a:t>
            </a:r>
            <a:r>
              <a:rPr lang="en-GB" dirty="0">
                <a:solidFill>
                  <a:srgbClr val="572E2D"/>
                </a:solidFill>
                <a:latin typeface="+mn-lt"/>
                <a:ea typeface="Noteworthy Bold" charset="0"/>
                <a:cs typeface="Noteworthy Bold" charset="0"/>
                <a:sym typeface="Noteworthy Bold" charset="0"/>
              </a:rPr>
              <a:t> </a:t>
            </a:r>
            <a:r>
              <a:rPr lang="en-US" dirty="0">
                <a:solidFill>
                  <a:srgbClr val="572E2D"/>
                </a:solidFill>
                <a:latin typeface="+mn-lt"/>
                <a:ea typeface="Noteworthy Bold" charset="0"/>
                <a:cs typeface="Noteworthy Bold" charset="0"/>
                <a:sym typeface="Noteworthy Bold" charset="0"/>
              </a:rPr>
              <a:t>measurable goal. </a:t>
            </a:r>
          </a:p>
          <a:p>
            <a:pPr>
              <a:defRPr/>
            </a:pPr>
            <a:r>
              <a:rPr lang="en-US" dirty="0">
                <a:solidFill>
                  <a:srgbClr val="572E2D"/>
                </a:solidFill>
                <a:latin typeface="+mn-lt"/>
                <a:ea typeface="Noteworthy Bold" charset="0"/>
                <a:cs typeface="Noteworthy Bold" charset="0"/>
                <a:sym typeface="Noteworthy Bold" charset="0"/>
              </a:rPr>
              <a:t>2. Primary Drivers are the factors that you need to influence to achieve the aim.</a:t>
            </a:r>
            <a:endParaRPr lang="en-GB" dirty="0">
              <a:solidFill>
                <a:srgbClr val="572E2D"/>
              </a:solidFill>
              <a:latin typeface="+mn-lt"/>
              <a:ea typeface="Noteworthy Bold" charset="0"/>
              <a:cs typeface="Noteworthy Bold" charset="0"/>
              <a:sym typeface="Noteworthy Bold" charset="0"/>
            </a:endParaRPr>
          </a:p>
          <a:p>
            <a:pPr>
              <a:defRPr/>
            </a:pPr>
            <a:r>
              <a:rPr lang="en-US" dirty="0">
                <a:solidFill>
                  <a:srgbClr val="572E2D"/>
                </a:solidFill>
                <a:latin typeface="+mn-lt"/>
                <a:ea typeface="Noteworthy Bold" charset="0"/>
                <a:cs typeface="Noteworthy Bold" charset="0"/>
                <a:sym typeface="Noteworthy Bold" charset="0"/>
              </a:rPr>
              <a:t>3. Secondary drivers</a:t>
            </a:r>
            <a:r>
              <a:rPr lang="en-GB" dirty="0">
                <a:solidFill>
                  <a:srgbClr val="572E2D"/>
                </a:solidFill>
                <a:latin typeface="+mn-lt"/>
                <a:ea typeface="Noteworthy Bold" charset="0"/>
                <a:cs typeface="Noteworthy Bold" charset="0"/>
                <a:sym typeface="Noteworthy Bold" charset="0"/>
              </a:rPr>
              <a:t> - </a:t>
            </a:r>
            <a:r>
              <a:rPr lang="en-US" dirty="0">
                <a:solidFill>
                  <a:srgbClr val="572E2D"/>
                </a:solidFill>
                <a:latin typeface="+mn-lt"/>
                <a:ea typeface="Noteworthy Bold" charset="0"/>
                <a:cs typeface="Noteworthy Bold" charset="0"/>
                <a:sym typeface="Noteworthy Bold" charset="0"/>
              </a:rPr>
              <a:t>The process of breaking down a goal can continue to lower</a:t>
            </a:r>
            <a:endParaRPr lang="en-GB" dirty="0">
              <a:solidFill>
                <a:srgbClr val="572E2D"/>
              </a:solidFill>
              <a:latin typeface="+mn-lt"/>
              <a:ea typeface="Noteworthy Bold" charset="0"/>
              <a:cs typeface="Noteworthy Bold" charset="0"/>
              <a:sym typeface="Noteworthy Bold" charset="0"/>
            </a:endParaRPr>
          </a:p>
          <a:p>
            <a:pPr>
              <a:defRPr/>
            </a:pPr>
            <a:r>
              <a:rPr lang="en-US" dirty="0">
                <a:solidFill>
                  <a:srgbClr val="572E2D"/>
                </a:solidFill>
                <a:latin typeface="+mn-lt"/>
                <a:ea typeface="Noteworthy Bold" charset="0"/>
                <a:cs typeface="Noteworthy Bold" charset="0"/>
                <a:sym typeface="Noteworthy Bold" charset="0"/>
              </a:rPr>
              <a:t>levels to create secondary or tertiary drivers (and even further</a:t>
            </a:r>
            <a:endParaRPr lang="en-GB" dirty="0">
              <a:solidFill>
                <a:srgbClr val="572E2D"/>
              </a:solidFill>
              <a:latin typeface="+mn-lt"/>
              <a:ea typeface="Noteworthy Bold" charset="0"/>
              <a:cs typeface="Noteworthy Bold" charset="0"/>
              <a:sym typeface="Noteworthy Bold" charset="0"/>
            </a:endParaRPr>
          </a:p>
          <a:p>
            <a:pPr>
              <a:defRPr/>
            </a:pPr>
            <a:r>
              <a:rPr lang="en-US" dirty="0">
                <a:solidFill>
                  <a:srgbClr val="572E2D"/>
                </a:solidFill>
                <a:latin typeface="+mn-lt"/>
                <a:ea typeface="Noteworthy Bold" charset="0"/>
                <a:cs typeface="Noteworthy Bold" charset="0"/>
                <a:sym typeface="Noteworthy Bold" charset="0"/>
              </a:rPr>
              <a:t>if required).</a:t>
            </a:r>
            <a:endParaRPr lang="en-GB" dirty="0">
              <a:solidFill>
                <a:srgbClr val="572E2D"/>
              </a:solidFill>
              <a:latin typeface="+mn-lt"/>
              <a:ea typeface="Noteworthy Bold" charset="0"/>
              <a:cs typeface="Noteworthy Bold" charset="0"/>
              <a:sym typeface="Noteworthy Bold" charset="0"/>
            </a:endParaRPr>
          </a:p>
          <a:p>
            <a:pPr>
              <a:defRPr/>
            </a:pPr>
            <a:r>
              <a:rPr lang="en-US" dirty="0">
                <a:solidFill>
                  <a:srgbClr val="572E2D"/>
                </a:solidFill>
                <a:latin typeface="+mn-lt"/>
                <a:ea typeface="Noteworthy Bold" charset="0"/>
                <a:cs typeface="Noteworthy Bold" charset="0"/>
                <a:sym typeface="Noteworthy Bold" charset="0"/>
              </a:rPr>
              <a:t>4. Projects or actions</a:t>
            </a:r>
            <a:r>
              <a:rPr lang="en-GB" dirty="0">
                <a:solidFill>
                  <a:srgbClr val="572E2D"/>
                </a:solidFill>
                <a:latin typeface="+mn-lt"/>
                <a:ea typeface="Noteworthy Bold" charset="0"/>
                <a:cs typeface="Noteworthy Bold" charset="0"/>
                <a:sym typeface="Noteworthy Bold" charset="0"/>
              </a:rPr>
              <a:t>, </a:t>
            </a:r>
            <a:r>
              <a:rPr lang="en-US" dirty="0">
                <a:solidFill>
                  <a:srgbClr val="572E2D"/>
                </a:solidFill>
                <a:latin typeface="+mn-lt"/>
                <a:ea typeface="Noteworthy Bold" charset="0"/>
                <a:cs typeface="Noteworthy Bold" charset="0"/>
                <a:sym typeface="Noteworthy Bold" charset="0"/>
              </a:rPr>
              <a:t>The ultimate aim of a driver</a:t>
            </a:r>
            <a:r>
              <a:rPr lang="en-GB" dirty="0">
                <a:solidFill>
                  <a:srgbClr val="572E2D"/>
                </a:solidFill>
                <a:latin typeface="+mn-lt"/>
                <a:ea typeface="Noteworthy Bold" charset="0"/>
                <a:cs typeface="Noteworthy Bold" charset="0"/>
                <a:sym typeface="Noteworthy Bold" charset="0"/>
              </a:rPr>
              <a:t> </a:t>
            </a:r>
            <a:r>
              <a:rPr lang="en-US" dirty="0">
                <a:solidFill>
                  <a:srgbClr val="572E2D"/>
                </a:solidFill>
                <a:latin typeface="+mn-lt"/>
                <a:ea typeface="Noteworthy Bold" charset="0"/>
                <a:cs typeface="Noteworthy Bold" charset="0"/>
                <a:sym typeface="Noteworthy Bold" charset="0"/>
              </a:rPr>
              <a:t>diagram is to define the</a:t>
            </a:r>
            <a:r>
              <a:rPr lang="en-GB" dirty="0">
                <a:solidFill>
                  <a:srgbClr val="572E2D"/>
                </a:solidFill>
                <a:latin typeface="+mn-lt"/>
                <a:ea typeface="Noteworthy Bold" charset="0"/>
                <a:cs typeface="Noteworthy Bold" charset="0"/>
                <a:sym typeface="Noteworthy Bold" charset="0"/>
              </a:rPr>
              <a:t> </a:t>
            </a:r>
            <a:r>
              <a:rPr lang="en-US" dirty="0">
                <a:solidFill>
                  <a:srgbClr val="572E2D"/>
                </a:solidFill>
                <a:latin typeface="+mn-lt"/>
                <a:ea typeface="Noteworthy Bold" charset="0"/>
                <a:cs typeface="Noteworthy Bold" charset="0"/>
                <a:sym typeface="Noteworthy Bold" charset="0"/>
              </a:rPr>
              <a:t>range of projects (i.e. actual</a:t>
            </a:r>
            <a:endParaRPr lang="en-GB" dirty="0">
              <a:solidFill>
                <a:srgbClr val="572E2D"/>
              </a:solidFill>
              <a:latin typeface="+mn-lt"/>
              <a:ea typeface="Noteworthy Bold" charset="0"/>
              <a:cs typeface="Noteworthy Bold" charset="0"/>
              <a:sym typeface="Noteworthy Bold" charset="0"/>
            </a:endParaRPr>
          </a:p>
          <a:p>
            <a:pPr>
              <a:defRPr/>
            </a:pPr>
            <a:r>
              <a:rPr lang="en-US" dirty="0">
                <a:solidFill>
                  <a:srgbClr val="572E2D"/>
                </a:solidFill>
                <a:latin typeface="+mn-lt"/>
                <a:ea typeface="Noteworthy Bold" charset="0"/>
                <a:cs typeface="Noteworthy Bold" charset="0"/>
                <a:sym typeface="Noteworthy Bold" charset="0"/>
              </a:rPr>
              <a:t>change initiatives) that you</a:t>
            </a:r>
            <a:r>
              <a:rPr lang="en-GB" dirty="0">
                <a:solidFill>
                  <a:srgbClr val="572E2D"/>
                </a:solidFill>
                <a:latin typeface="+mn-lt"/>
                <a:ea typeface="Noteworthy Bold" charset="0"/>
                <a:cs typeface="Noteworthy Bold" charset="0"/>
                <a:sym typeface="Noteworthy Bold" charset="0"/>
              </a:rPr>
              <a:t> </a:t>
            </a:r>
            <a:r>
              <a:rPr lang="en-US" dirty="0">
                <a:solidFill>
                  <a:srgbClr val="572E2D"/>
                </a:solidFill>
                <a:latin typeface="+mn-lt"/>
                <a:ea typeface="Noteworthy Bold" charset="0"/>
                <a:cs typeface="Noteworthy Bold" charset="0"/>
                <a:sym typeface="Noteworthy Bold" charset="0"/>
              </a:rPr>
              <a:t>may want to undertake.</a:t>
            </a:r>
            <a:endParaRPr lang="en-GB" dirty="0">
              <a:solidFill>
                <a:srgbClr val="572E2D"/>
              </a:solidFill>
              <a:latin typeface="+mn-lt"/>
              <a:ea typeface="Noteworthy Bold" charset="0"/>
              <a:cs typeface="Noteworthy Bold" charset="0"/>
              <a:sym typeface="Noteworthy Bold" charset="0"/>
            </a:endParaRPr>
          </a:p>
          <a:p>
            <a:pPr>
              <a:defRPr/>
            </a:pPr>
            <a:endParaRPr lang="en-GB" dirty="0">
              <a:solidFill>
                <a:srgbClr val="572E2D"/>
              </a:solidFill>
              <a:latin typeface="+mn-lt"/>
              <a:ea typeface="Noteworthy Bold" charset="0"/>
              <a:cs typeface="Noteworthy Bold" charset="0"/>
              <a:sym typeface="Noteworthy Bold" charset="0"/>
            </a:endParaRPr>
          </a:p>
          <a:p>
            <a:pPr>
              <a:defRPr/>
            </a:pPr>
            <a:r>
              <a:rPr lang="en-GB" sz="2400" dirty="0">
                <a:solidFill>
                  <a:srgbClr val="572E2D"/>
                </a:solidFill>
                <a:latin typeface="+mn-lt"/>
                <a:ea typeface="Noteworthy Bold" charset="0"/>
                <a:cs typeface="Noteworthy Bold" charset="0"/>
                <a:sym typeface="Noteworthy Bold" charset="0"/>
              </a:rPr>
              <a:t>Helps avoid silver bullet thinking (one solution solves  all) and avoid blind spots </a:t>
            </a:r>
          </a:p>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26</a:t>
            </a:fld>
            <a:endParaRPr lang="en-GB"/>
          </a:p>
        </p:txBody>
      </p:sp>
    </p:spTree>
    <p:extLst>
      <p:ext uri="{BB962C8B-B14F-4D97-AF65-F5344CB8AC3E}">
        <p14:creationId xmlns:p14="http://schemas.microsoft.com/office/powerpoint/2010/main" val="2765000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https://qilothian.scot.nhs.uk/driver-diagram-1</a:t>
            </a:r>
          </a:p>
          <a:p>
            <a:endParaRPr lang="en-GB" dirty="0"/>
          </a:p>
          <a:p>
            <a:r>
              <a:rPr lang="en-GB" dirty="0"/>
              <a:t>AIM: 80% of patients with diabetes and uncontrolled hypertension in one GP practice will have a reduction in blood pressure and an increased understanding of hypertension and its treatment </a:t>
            </a:r>
          </a:p>
          <a:p>
            <a:endParaRPr lang="en-GB" dirty="0"/>
          </a:p>
          <a:p>
            <a:r>
              <a:rPr lang="en-GB" dirty="0"/>
              <a:t>Lets follow the second primary driver: Increase patient self-management </a:t>
            </a:r>
          </a:p>
          <a:p>
            <a:endParaRPr lang="en-GB" dirty="0"/>
          </a:p>
          <a:p>
            <a:r>
              <a:rPr lang="en-GB" dirty="0"/>
              <a:t>The Secondary drivers include : Signpost to healthy lifestyle interventions </a:t>
            </a:r>
            <a:r>
              <a:rPr lang="en-GB" dirty="0" err="1"/>
              <a:t>eg</a:t>
            </a:r>
            <a:r>
              <a:rPr lang="en-GB" dirty="0"/>
              <a:t> smoking cessation and weight loss, and Ensure </a:t>
            </a:r>
            <a:r>
              <a:rPr lang="en-GB" dirty="0" err="1"/>
              <a:t>patietns</a:t>
            </a:r>
            <a:r>
              <a:rPr lang="en-GB" dirty="0"/>
              <a:t> have access to educational materials in a variety of formats  </a:t>
            </a:r>
          </a:p>
          <a:p>
            <a:endParaRPr lang="en-GB" dirty="0"/>
          </a:p>
          <a:p>
            <a:r>
              <a:rPr lang="en-GB" dirty="0"/>
              <a:t>From these secondary drivers come several change ideas which include providing patients with a menu of self management resources, giving patients the Diabetes UK video link and a high BP visual, and holding a group appointment for patients with diabetes and </a:t>
            </a:r>
            <a:r>
              <a:rPr lang="en-GB" dirty="0" err="1"/>
              <a:t>hypertenstion</a:t>
            </a:r>
            <a:r>
              <a:rPr lang="en-GB" dirty="0"/>
              <a:t> </a:t>
            </a:r>
          </a:p>
          <a:p>
            <a:endParaRPr lang="en-GB" dirty="0"/>
          </a:p>
          <a:p>
            <a:r>
              <a:rPr lang="en-GB" dirty="0"/>
              <a:t>Can you see how this process has generated multiple ideas from which you can plan your first change? </a:t>
            </a:r>
          </a:p>
        </p:txBody>
      </p:sp>
      <p:sp>
        <p:nvSpPr>
          <p:cNvPr id="4" name="Slide Number Placeholder 3"/>
          <p:cNvSpPr>
            <a:spLocks noGrp="1"/>
          </p:cNvSpPr>
          <p:nvPr>
            <p:ph type="sldNum" sz="quarter" idx="5"/>
          </p:nvPr>
        </p:nvSpPr>
        <p:spPr/>
        <p:txBody>
          <a:bodyPr/>
          <a:lstStyle/>
          <a:p>
            <a:fld id="{2574CB26-89DC-4E2E-8A34-92A4624FE5EF}" type="slidenum">
              <a:rPr lang="en-GB" smtClean="0"/>
              <a:t>27</a:t>
            </a:fld>
            <a:endParaRPr lang="en-GB"/>
          </a:p>
        </p:txBody>
      </p:sp>
    </p:spTree>
    <p:extLst>
      <p:ext uri="{BB962C8B-B14F-4D97-AF65-F5344CB8AC3E}">
        <p14:creationId xmlns:p14="http://schemas.microsoft.com/office/powerpoint/2010/main" val="669759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you want to do next to make a clear plan is to make a decision on the action, who will carry out the action, when and how. </a:t>
            </a:r>
          </a:p>
          <a:p>
            <a:endParaRPr lang="en-GB" dirty="0"/>
          </a:p>
          <a:p>
            <a:r>
              <a:rPr lang="en-GB" dirty="0"/>
              <a:t>Lets use an example from the driver diagram we looked at. </a:t>
            </a:r>
          </a:p>
        </p:txBody>
      </p:sp>
      <p:sp>
        <p:nvSpPr>
          <p:cNvPr id="4" name="Slide Number Placeholder 3"/>
          <p:cNvSpPr>
            <a:spLocks noGrp="1"/>
          </p:cNvSpPr>
          <p:nvPr>
            <p:ph type="sldNum" sz="quarter" idx="5"/>
          </p:nvPr>
        </p:nvSpPr>
        <p:spPr/>
        <p:txBody>
          <a:bodyPr/>
          <a:lstStyle/>
          <a:p>
            <a:fld id="{2574CB26-89DC-4E2E-8A34-92A4624FE5EF}" type="slidenum">
              <a:rPr lang="en-GB" smtClean="0"/>
              <a:t>28</a:t>
            </a:fld>
            <a:endParaRPr lang="en-GB"/>
          </a:p>
        </p:txBody>
      </p:sp>
    </p:spTree>
    <p:extLst>
      <p:ext uri="{BB962C8B-B14F-4D97-AF65-F5344CB8AC3E}">
        <p14:creationId xmlns:p14="http://schemas.microsoft.com/office/powerpoint/2010/main" val="165058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latin typeface="Arial" pitchFamily="34" charset="0"/>
              </a:rPr>
              <a:t>A few things to remember: Not all change leads to an improvement – this is why you need to measure to see effect of change. </a:t>
            </a:r>
          </a:p>
          <a:p>
            <a:pPr>
              <a:defRPr/>
            </a:pPr>
            <a:r>
              <a:rPr lang="en-GB" dirty="0">
                <a:latin typeface="Arial" pitchFamily="34" charset="0"/>
              </a:rPr>
              <a:t> </a:t>
            </a:r>
          </a:p>
          <a:p>
            <a:pPr>
              <a:defRPr/>
            </a:pPr>
            <a:r>
              <a:rPr lang="en-GB" dirty="0">
                <a:latin typeface="Arial" pitchFamily="34" charset="0"/>
              </a:rPr>
              <a:t>Can be </a:t>
            </a:r>
            <a:r>
              <a:rPr lang="en-GB" dirty="0" err="1">
                <a:latin typeface="Arial" pitchFamily="34" charset="0"/>
              </a:rPr>
              <a:t>quantative</a:t>
            </a:r>
            <a:r>
              <a:rPr lang="en-GB" dirty="0">
                <a:latin typeface="Arial" pitchFamily="34" charset="0"/>
              </a:rPr>
              <a:t> (any thing that can be expressed as a number) or qualitative (descriptive data)</a:t>
            </a:r>
          </a:p>
        </p:txBody>
      </p:sp>
      <p:sp>
        <p:nvSpPr>
          <p:cNvPr id="4" name="Slide Number Placeholder 3"/>
          <p:cNvSpPr>
            <a:spLocks noGrp="1"/>
          </p:cNvSpPr>
          <p:nvPr>
            <p:ph type="sldNum" sz="quarter" idx="5"/>
          </p:nvPr>
        </p:nvSpPr>
        <p:spPr/>
        <p:txBody>
          <a:bodyPr/>
          <a:lstStyle/>
          <a:p>
            <a:fld id="{2574CB26-89DC-4E2E-8A34-92A4624FE5EF}" type="slidenum">
              <a:rPr lang="en-GB" smtClean="0"/>
              <a:t>31</a:t>
            </a:fld>
            <a:endParaRPr lang="en-GB"/>
          </a:p>
        </p:txBody>
      </p:sp>
    </p:spTree>
    <p:extLst>
      <p:ext uri="{BB962C8B-B14F-4D97-AF65-F5344CB8AC3E}">
        <p14:creationId xmlns:p14="http://schemas.microsoft.com/office/powerpoint/2010/main" val="1414031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5</a:t>
            </a:fld>
            <a:endParaRPr lang="en-GB"/>
          </a:p>
        </p:txBody>
      </p:sp>
    </p:spTree>
    <p:extLst>
      <p:ext uri="{BB962C8B-B14F-4D97-AF65-F5344CB8AC3E}">
        <p14:creationId xmlns:p14="http://schemas.microsoft.com/office/powerpoint/2010/main" val="1034743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itchFamily="34" charset="0"/>
              </a:rPr>
              <a:t>An excellent way to show your measurements and demonstrate change is through the use of a run chart. </a:t>
            </a:r>
          </a:p>
          <a:p>
            <a:endParaRPr lang="en-GB"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run chart is a line graph of data plotted over time. Run charts measure data frequently and demonstrate if changes are leading to an improvement</a:t>
            </a:r>
            <a:endParaRPr lang="en-GB" dirty="0"/>
          </a:p>
          <a:p>
            <a:endParaRPr lang="en-GB" dirty="0">
              <a:latin typeface="Arial" pitchFamily="34" charset="0"/>
            </a:endParaRPr>
          </a:p>
          <a:p>
            <a:endParaRPr lang="en-GB" dirty="0">
              <a:latin typeface="Arial" pitchFamily="34" charset="0"/>
            </a:endParaRPr>
          </a:p>
          <a:p>
            <a:r>
              <a:rPr lang="en-GB" dirty="0">
                <a:latin typeface="Arial" pitchFamily="34" charset="0"/>
              </a:rPr>
              <a:t>Median line is the middle number of a set of data and is used in run charts rather than averages to avoid an outlier influencing the results</a:t>
            </a:r>
          </a:p>
          <a:p>
            <a:r>
              <a:rPr lang="en-GB" dirty="0">
                <a:latin typeface="Calibri" pitchFamily="34" charset="0"/>
              </a:rPr>
              <a:t>There are various statistical rules about interpretation of run charts. Most simple states if 6 or more consecutive points either above or below median, or 5 or more consecutive points going up or down suggest significant change</a:t>
            </a:r>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32</a:t>
            </a:fld>
            <a:endParaRPr lang="en-GB"/>
          </a:p>
        </p:txBody>
      </p:sp>
    </p:spTree>
    <p:extLst>
      <p:ext uri="{BB962C8B-B14F-4D97-AF65-F5344CB8AC3E}">
        <p14:creationId xmlns:p14="http://schemas.microsoft.com/office/powerpoint/2010/main" val="1186848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At the end of your project, you should </a:t>
            </a:r>
            <a:r>
              <a:rPr lang="en-US" b="1" dirty="0" err="1"/>
              <a:t>summarise</a:t>
            </a:r>
            <a:r>
              <a:rPr lang="en-US" dirty="0"/>
              <a:t> the changes made as a result of your project. This could include exploring why the change has been ineffective. Ideally you should present your findings to the team at a practice meeting and reflect on the process and any feedback you receive. An important part of any quality improvement, especially if the changes have improved quality, is ensuring that the process will continue once you leave the job. </a:t>
            </a:r>
          </a:p>
          <a:p>
            <a:pPr marL="0" indent="0">
              <a:buNone/>
            </a:pPr>
            <a:endParaRPr lang="en-US" dirty="0"/>
          </a:p>
          <a:p>
            <a:pPr marL="0" indent="0">
              <a:buNone/>
            </a:pPr>
            <a:r>
              <a:rPr lang="en-US" b="1" dirty="0"/>
              <a:t>Reflection </a:t>
            </a:r>
            <a:r>
              <a:rPr lang="en-US" dirty="0"/>
              <a:t>The final process involved reflecting on the process of undertaking a QIP – what have you learnt, what worked well, how did you work with others and what would you do differently in the future. </a:t>
            </a:r>
            <a:endParaRPr lang="en-GB" dirty="0"/>
          </a:p>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35</a:t>
            </a:fld>
            <a:endParaRPr lang="en-GB"/>
          </a:p>
        </p:txBody>
      </p:sp>
    </p:spTree>
    <p:extLst>
      <p:ext uri="{BB962C8B-B14F-4D97-AF65-F5344CB8AC3E}">
        <p14:creationId xmlns:p14="http://schemas.microsoft.com/office/powerpoint/2010/main" val="3888762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38</a:t>
            </a:fld>
            <a:endParaRPr lang="en-GB"/>
          </a:p>
        </p:txBody>
      </p:sp>
    </p:spTree>
    <p:extLst>
      <p:ext uri="{BB962C8B-B14F-4D97-AF65-F5344CB8AC3E}">
        <p14:creationId xmlns:p14="http://schemas.microsoft.com/office/powerpoint/2010/main" val="816763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QI Wheel For Primary Care </a:t>
            </a:r>
            <a:r>
              <a:rPr lang="en-US" b="1" i="0" dirty="0">
                <a:solidFill>
                  <a:srgbClr val="282829"/>
                </a:solidFill>
                <a:effectLst/>
                <a:latin typeface="Lato" panose="020F0502020204030203" pitchFamily="34" charset="0"/>
              </a:rPr>
              <a:t>a simple visual representation that illustrates the </a:t>
            </a:r>
            <a:r>
              <a:rPr lang="en-US" b="1" i="0" dirty="0" err="1">
                <a:solidFill>
                  <a:srgbClr val="282829"/>
                </a:solidFill>
                <a:effectLst/>
                <a:latin typeface="Lato" panose="020F0502020204030203" pitchFamily="34" charset="0"/>
              </a:rPr>
              <a:t>the</a:t>
            </a:r>
            <a:r>
              <a:rPr lang="en-US" b="1" i="0" dirty="0">
                <a:solidFill>
                  <a:srgbClr val="282829"/>
                </a:solidFill>
                <a:effectLst/>
                <a:latin typeface="Lato" panose="020F0502020204030203" pitchFamily="34" charset="0"/>
              </a:rPr>
              <a:t> main elements to consider in design, delivery and evaluation of a QI project, acting as a guide to the stages involved.</a:t>
            </a:r>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6</a:t>
            </a:fld>
            <a:endParaRPr lang="en-GB"/>
          </a:p>
        </p:txBody>
      </p:sp>
    </p:spTree>
    <p:extLst>
      <p:ext uri="{BB962C8B-B14F-4D97-AF65-F5344CB8AC3E}">
        <p14:creationId xmlns:p14="http://schemas.microsoft.com/office/powerpoint/2010/main" val="910501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effectLst/>
                <a:latin typeface="VAGRoundedLTPro-Light"/>
              </a:rPr>
              <a:t>Safe: </a:t>
            </a:r>
            <a:r>
              <a:rPr lang="en-US" sz="1200" b="0" i="0" dirty="0">
                <a:effectLst/>
                <a:latin typeface="VAGRoundedLTPro-Light"/>
              </a:rPr>
              <a:t>avoiding harm to patients</a:t>
            </a:r>
          </a:p>
          <a:p>
            <a:r>
              <a:rPr lang="en-US" sz="1200" b="1" i="0" dirty="0">
                <a:effectLst/>
                <a:latin typeface="VAGRoundedLTPro-Light"/>
              </a:rPr>
              <a:t>Timely: </a:t>
            </a:r>
            <a:r>
              <a:rPr lang="en-US" sz="1200" b="0" i="0" dirty="0">
                <a:effectLst/>
                <a:latin typeface="VAGRoundedLTPro-Light"/>
              </a:rPr>
              <a:t>reducing waiting times and sometimes harmful delays</a:t>
            </a:r>
          </a:p>
          <a:p>
            <a:r>
              <a:rPr lang="en-US" sz="1200" b="1" i="0" dirty="0">
                <a:effectLst/>
                <a:latin typeface="VAGRoundedLTPro-Light"/>
              </a:rPr>
              <a:t>Effective: </a:t>
            </a:r>
            <a:r>
              <a:rPr lang="en-US" sz="1200" b="0" i="0" dirty="0">
                <a:effectLst/>
                <a:latin typeface="VAGRoundedLTPro-Light"/>
              </a:rPr>
              <a:t>providing services based on evidence and which produce a clear benefit</a:t>
            </a:r>
          </a:p>
          <a:p>
            <a:r>
              <a:rPr lang="en-US" sz="1200" b="1" i="0" dirty="0">
                <a:effectLst/>
                <a:latin typeface="VAGRoundedLTPro-Light"/>
              </a:rPr>
              <a:t>Efficient: </a:t>
            </a:r>
            <a:r>
              <a:rPr lang="en-US" sz="1200" b="0" i="0" dirty="0">
                <a:effectLst/>
                <a:latin typeface="VAGRoundedLTPro-Light"/>
              </a:rPr>
              <a:t>avoiding unnecessary waste</a:t>
            </a:r>
          </a:p>
          <a:p>
            <a:r>
              <a:rPr lang="en-US" sz="1200" b="1" i="0" dirty="0">
                <a:effectLst/>
                <a:latin typeface="VAGRoundedLTPro-Light"/>
              </a:rPr>
              <a:t>Equitable: </a:t>
            </a:r>
            <a:r>
              <a:rPr lang="en-US" sz="1200" b="0" i="0" dirty="0">
                <a:effectLst/>
                <a:latin typeface="VAGRoundedLTPro-Light"/>
              </a:rPr>
              <a:t>providing care that does not vary in quality because of a person’s characteristics</a:t>
            </a:r>
          </a:p>
          <a:p>
            <a:r>
              <a:rPr lang="en-US" sz="1200" b="1" i="0" dirty="0">
                <a:effectLst/>
                <a:latin typeface="VAGRoundedLTPro-Light"/>
              </a:rPr>
              <a:t>Person-Centered: </a:t>
            </a:r>
            <a:r>
              <a:rPr lang="en-US" sz="1200" b="0" i="0" dirty="0">
                <a:effectLst/>
                <a:latin typeface="VAGRoundedLTPro-Light"/>
              </a:rPr>
              <a:t>establishing a partnership between practitioners and patients to ensure care respects patients’ needs and preferences</a:t>
            </a:r>
          </a:p>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7</a:t>
            </a:fld>
            <a:endParaRPr lang="en-GB"/>
          </a:p>
        </p:txBody>
      </p:sp>
    </p:spTree>
    <p:extLst>
      <p:ext uri="{BB962C8B-B14F-4D97-AF65-F5344CB8AC3E}">
        <p14:creationId xmlns:p14="http://schemas.microsoft.com/office/powerpoint/2010/main" val="271359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point: could be looking at the patient journey and patient experience. Could be taking a more holistic approach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Third point: </a:t>
            </a:r>
            <a:r>
              <a:rPr lang="en-US" b="0" i="0" dirty="0">
                <a:effectLst/>
                <a:latin typeface="VAGRoundedLTPro-Light"/>
              </a:rPr>
              <a:t>– this focuses on new attributes that can exceed the patient or </a:t>
            </a:r>
            <a:r>
              <a:rPr lang="en-US" b="0" i="0" dirty="0" err="1">
                <a:effectLst/>
                <a:latin typeface="VAGRoundedLTPro-Light"/>
              </a:rPr>
              <a:t>carer’s</a:t>
            </a:r>
            <a:r>
              <a:rPr lang="en-US" b="0" i="0" dirty="0">
                <a:effectLst/>
                <a:latin typeface="VAGRoundedLTPro-Light"/>
              </a:rPr>
              <a:t> expectations. For example, bringing new research into practice or the use of innovative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effectLst/>
              <a:latin typeface="VAGRoundedLTPro-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VAGRoundedLTPro-Light"/>
              </a:rPr>
              <a:t>For the purpose of your QIP in GP training – often it is looking a patient safety – but you could also look at staff experience and the environment as this has an indirect impact on patient safety </a:t>
            </a:r>
          </a:p>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8</a:t>
            </a:fld>
            <a:endParaRPr lang="en-GB"/>
          </a:p>
        </p:txBody>
      </p:sp>
    </p:spTree>
    <p:extLst>
      <p:ext uri="{BB962C8B-B14F-4D97-AF65-F5344CB8AC3E}">
        <p14:creationId xmlns:p14="http://schemas.microsoft.com/office/powerpoint/2010/main" val="3604856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https://www.ncbi.nlm.nih.gov/pmc/articles/PMC5673151/</a:t>
            </a:r>
          </a:p>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11</a:t>
            </a:fld>
            <a:endParaRPr lang="en-GB"/>
          </a:p>
        </p:txBody>
      </p:sp>
    </p:spTree>
    <p:extLst>
      <p:ext uri="{BB962C8B-B14F-4D97-AF65-F5344CB8AC3E}">
        <p14:creationId xmlns:p14="http://schemas.microsoft.com/office/powerpoint/2010/main" val="29060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13</a:t>
            </a:fld>
            <a:endParaRPr lang="en-GB"/>
          </a:p>
        </p:txBody>
      </p:sp>
    </p:spTree>
    <p:extLst>
      <p:ext uri="{BB962C8B-B14F-4D97-AF65-F5344CB8AC3E}">
        <p14:creationId xmlns:p14="http://schemas.microsoft.com/office/powerpoint/2010/main" val="255236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you can start with the solution …. But the correct and best practice way to do it is start with the problem </a:t>
            </a:r>
          </a:p>
        </p:txBody>
      </p:sp>
      <p:sp>
        <p:nvSpPr>
          <p:cNvPr id="4" name="Slide Number Placeholder 3"/>
          <p:cNvSpPr>
            <a:spLocks noGrp="1"/>
          </p:cNvSpPr>
          <p:nvPr>
            <p:ph type="sldNum" sz="quarter" idx="5"/>
          </p:nvPr>
        </p:nvSpPr>
        <p:spPr/>
        <p:txBody>
          <a:bodyPr/>
          <a:lstStyle/>
          <a:p>
            <a:fld id="{2574CB26-89DC-4E2E-8A34-92A4624FE5EF}" type="slidenum">
              <a:rPr lang="en-GB" smtClean="0"/>
              <a:t>15</a:t>
            </a:fld>
            <a:endParaRPr lang="en-GB"/>
          </a:p>
        </p:txBody>
      </p:sp>
    </p:spTree>
    <p:extLst>
      <p:ext uri="{BB962C8B-B14F-4D97-AF65-F5344CB8AC3E}">
        <p14:creationId xmlns:p14="http://schemas.microsoft.com/office/powerpoint/2010/main" val="596772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 next we’re going to focus on better Understanding the problem – the problem being what you want to improve as part of your QI project. To better understand your problem you need to understand the cause or causes better. This is ultimately going to help you come up with better solutions.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multiple methods to do this through QI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tools.I’ve</a:t>
            </a:r>
            <a:r>
              <a:rPr lang="en-GB" sz="1800" dirty="0">
                <a:effectLst/>
                <a:latin typeface="Calibri" panose="020F0502020204030204" pitchFamily="34" charset="0"/>
                <a:ea typeface="Calibri" panose="020F0502020204030204" pitchFamily="34" charset="0"/>
                <a:cs typeface="Times New Roman" panose="02020603050405020304" pitchFamily="18" charset="0"/>
              </a:rPr>
              <a:t> included a link here to a really useful website which details quite a few of these tools. And I’ve listed some of these below, and we’re going to look into some of these in a bit more detail.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2574CB26-89DC-4E2E-8A34-92A4624FE5EF}" type="slidenum">
              <a:rPr lang="en-GB" smtClean="0"/>
              <a:t>16</a:t>
            </a:fld>
            <a:endParaRPr lang="en-GB"/>
          </a:p>
        </p:txBody>
      </p:sp>
    </p:spTree>
    <p:extLst>
      <p:ext uri="{BB962C8B-B14F-4D97-AF65-F5344CB8AC3E}">
        <p14:creationId xmlns:p14="http://schemas.microsoft.com/office/powerpoint/2010/main" val="332848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7567-DD4C-4AEE-B19E-466B03FC25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19F87CD-FD16-488C-A38C-2BE99E69E9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07BA23-E8C4-4E4F-9221-EB5093CFE842}"/>
              </a:ext>
            </a:extLst>
          </p:cNvPr>
          <p:cNvSpPr>
            <a:spLocks noGrp="1"/>
          </p:cNvSpPr>
          <p:nvPr>
            <p:ph type="dt" sz="half" idx="10"/>
          </p:nvPr>
        </p:nvSpPr>
        <p:spPr/>
        <p:txBody>
          <a:bodyPr/>
          <a:lstStyle/>
          <a:p>
            <a:fld id="{6109130D-EE3C-4C56-9EF7-EEC86C9E2C89}" type="datetimeFigureOut">
              <a:rPr lang="en-GB" smtClean="0"/>
              <a:t>30/08/2022</a:t>
            </a:fld>
            <a:endParaRPr lang="en-GB"/>
          </a:p>
        </p:txBody>
      </p:sp>
      <p:sp>
        <p:nvSpPr>
          <p:cNvPr id="5" name="Footer Placeholder 4">
            <a:extLst>
              <a:ext uri="{FF2B5EF4-FFF2-40B4-BE49-F238E27FC236}">
                <a16:creationId xmlns:a16="http://schemas.microsoft.com/office/drawing/2014/main" id="{C40FEBBC-90B1-4C3E-A967-027D80E8AB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2EBCBC-558D-4505-95AA-9BE479AF3274}"/>
              </a:ext>
            </a:extLst>
          </p:cNvPr>
          <p:cNvSpPr>
            <a:spLocks noGrp="1"/>
          </p:cNvSpPr>
          <p:nvPr>
            <p:ph type="sldNum" sz="quarter" idx="12"/>
          </p:nvPr>
        </p:nvSpPr>
        <p:spPr/>
        <p:txBody>
          <a:bodyPr/>
          <a:lstStyle/>
          <a:p>
            <a:fld id="{04E4133A-04DB-4B3E-B4B4-27161DF3F5A8}" type="slidenum">
              <a:rPr lang="en-GB" smtClean="0"/>
              <a:t>‹#›</a:t>
            </a:fld>
            <a:endParaRPr lang="en-GB"/>
          </a:p>
        </p:txBody>
      </p:sp>
    </p:spTree>
    <p:extLst>
      <p:ext uri="{BB962C8B-B14F-4D97-AF65-F5344CB8AC3E}">
        <p14:creationId xmlns:p14="http://schemas.microsoft.com/office/powerpoint/2010/main" val="1016902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04A1-8697-4E34-A1AE-51177AC150D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0B5B60-373E-4EBB-86DC-25578972F8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F21B9D-AA98-45E7-A9FC-A461F2607655}"/>
              </a:ext>
            </a:extLst>
          </p:cNvPr>
          <p:cNvSpPr>
            <a:spLocks noGrp="1"/>
          </p:cNvSpPr>
          <p:nvPr>
            <p:ph type="dt" sz="half" idx="10"/>
          </p:nvPr>
        </p:nvSpPr>
        <p:spPr/>
        <p:txBody>
          <a:bodyPr/>
          <a:lstStyle/>
          <a:p>
            <a:fld id="{6109130D-EE3C-4C56-9EF7-EEC86C9E2C89}" type="datetimeFigureOut">
              <a:rPr lang="en-GB" smtClean="0"/>
              <a:t>30/08/2022</a:t>
            </a:fld>
            <a:endParaRPr lang="en-GB"/>
          </a:p>
        </p:txBody>
      </p:sp>
      <p:sp>
        <p:nvSpPr>
          <p:cNvPr id="5" name="Footer Placeholder 4">
            <a:extLst>
              <a:ext uri="{FF2B5EF4-FFF2-40B4-BE49-F238E27FC236}">
                <a16:creationId xmlns:a16="http://schemas.microsoft.com/office/drawing/2014/main" id="{9DA26B08-EA77-4917-AD23-3F150F58BA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AA3779-0CEC-4175-A79A-82ACBB279EAF}"/>
              </a:ext>
            </a:extLst>
          </p:cNvPr>
          <p:cNvSpPr>
            <a:spLocks noGrp="1"/>
          </p:cNvSpPr>
          <p:nvPr>
            <p:ph type="sldNum" sz="quarter" idx="12"/>
          </p:nvPr>
        </p:nvSpPr>
        <p:spPr/>
        <p:txBody>
          <a:bodyPr/>
          <a:lstStyle/>
          <a:p>
            <a:fld id="{04E4133A-04DB-4B3E-B4B4-27161DF3F5A8}" type="slidenum">
              <a:rPr lang="en-GB" smtClean="0"/>
              <a:t>‹#›</a:t>
            </a:fld>
            <a:endParaRPr lang="en-GB"/>
          </a:p>
        </p:txBody>
      </p:sp>
    </p:spTree>
    <p:extLst>
      <p:ext uri="{BB962C8B-B14F-4D97-AF65-F5344CB8AC3E}">
        <p14:creationId xmlns:p14="http://schemas.microsoft.com/office/powerpoint/2010/main" val="4159416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ADCCA0-05A3-4532-AA5C-9DA7168BD2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EC809B-7C2E-4E5A-A12E-1FA0D6A077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1923C6-981E-4E6A-8104-27BAFC6604CF}"/>
              </a:ext>
            </a:extLst>
          </p:cNvPr>
          <p:cNvSpPr>
            <a:spLocks noGrp="1"/>
          </p:cNvSpPr>
          <p:nvPr>
            <p:ph type="dt" sz="half" idx="10"/>
          </p:nvPr>
        </p:nvSpPr>
        <p:spPr/>
        <p:txBody>
          <a:bodyPr/>
          <a:lstStyle/>
          <a:p>
            <a:fld id="{6109130D-EE3C-4C56-9EF7-EEC86C9E2C89}" type="datetimeFigureOut">
              <a:rPr lang="en-GB" smtClean="0"/>
              <a:t>30/08/2022</a:t>
            </a:fld>
            <a:endParaRPr lang="en-GB"/>
          </a:p>
        </p:txBody>
      </p:sp>
      <p:sp>
        <p:nvSpPr>
          <p:cNvPr id="5" name="Footer Placeholder 4">
            <a:extLst>
              <a:ext uri="{FF2B5EF4-FFF2-40B4-BE49-F238E27FC236}">
                <a16:creationId xmlns:a16="http://schemas.microsoft.com/office/drawing/2014/main" id="{C7FF01AE-9F9D-4154-9976-BED0982B98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7A99CC-ADB0-476A-92B3-8B987C95B499}"/>
              </a:ext>
            </a:extLst>
          </p:cNvPr>
          <p:cNvSpPr>
            <a:spLocks noGrp="1"/>
          </p:cNvSpPr>
          <p:nvPr>
            <p:ph type="sldNum" sz="quarter" idx="12"/>
          </p:nvPr>
        </p:nvSpPr>
        <p:spPr/>
        <p:txBody>
          <a:bodyPr/>
          <a:lstStyle/>
          <a:p>
            <a:fld id="{04E4133A-04DB-4B3E-B4B4-27161DF3F5A8}" type="slidenum">
              <a:rPr lang="en-GB" smtClean="0"/>
              <a:t>‹#›</a:t>
            </a:fld>
            <a:endParaRPr lang="en-GB"/>
          </a:p>
        </p:txBody>
      </p:sp>
    </p:spTree>
    <p:extLst>
      <p:ext uri="{BB962C8B-B14F-4D97-AF65-F5344CB8AC3E}">
        <p14:creationId xmlns:p14="http://schemas.microsoft.com/office/powerpoint/2010/main" val="2864055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224E-7F69-4A11-B8EE-65248A44A9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B4C656-5CB6-4887-B499-237E5368C4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C12BC9-53C6-4BF8-B576-CD3377F851F3}"/>
              </a:ext>
            </a:extLst>
          </p:cNvPr>
          <p:cNvSpPr>
            <a:spLocks noGrp="1"/>
          </p:cNvSpPr>
          <p:nvPr>
            <p:ph type="dt" sz="half" idx="10"/>
          </p:nvPr>
        </p:nvSpPr>
        <p:spPr/>
        <p:txBody>
          <a:bodyPr/>
          <a:lstStyle/>
          <a:p>
            <a:fld id="{6109130D-EE3C-4C56-9EF7-EEC86C9E2C89}" type="datetimeFigureOut">
              <a:rPr lang="en-GB" smtClean="0"/>
              <a:t>30/08/2022</a:t>
            </a:fld>
            <a:endParaRPr lang="en-GB"/>
          </a:p>
        </p:txBody>
      </p:sp>
      <p:sp>
        <p:nvSpPr>
          <p:cNvPr id="5" name="Footer Placeholder 4">
            <a:extLst>
              <a:ext uri="{FF2B5EF4-FFF2-40B4-BE49-F238E27FC236}">
                <a16:creationId xmlns:a16="http://schemas.microsoft.com/office/drawing/2014/main" id="{3D90AEFA-C415-4F6E-9DD1-6B14E06D92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2A4C78-75CE-4563-A35E-001AE92B3F36}"/>
              </a:ext>
            </a:extLst>
          </p:cNvPr>
          <p:cNvSpPr>
            <a:spLocks noGrp="1"/>
          </p:cNvSpPr>
          <p:nvPr>
            <p:ph type="sldNum" sz="quarter" idx="12"/>
          </p:nvPr>
        </p:nvSpPr>
        <p:spPr/>
        <p:txBody>
          <a:bodyPr/>
          <a:lstStyle/>
          <a:p>
            <a:fld id="{04E4133A-04DB-4B3E-B4B4-27161DF3F5A8}" type="slidenum">
              <a:rPr lang="en-GB" smtClean="0"/>
              <a:t>‹#›</a:t>
            </a:fld>
            <a:endParaRPr lang="en-GB"/>
          </a:p>
        </p:txBody>
      </p:sp>
    </p:spTree>
    <p:extLst>
      <p:ext uri="{BB962C8B-B14F-4D97-AF65-F5344CB8AC3E}">
        <p14:creationId xmlns:p14="http://schemas.microsoft.com/office/powerpoint/2010/main" val="407856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9452E-0CE8-4769-A575-75B50B5051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9FD251A-E7E7-4B1E-97DC-F1C7DFAFE1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883870-26BC-4719-8123-DC5F18B75A1A}"/>
              </a:ext>
            </a:extLst>
          </p:cNvPr>
          <p:cNvSpPr>
            <a:spLocks noGrp="1"/>
          </p:cNvSpPr>
          <p:nvPr>
            <p:ph type="dt" sz="half" idx="10"/>
          </p:nvPr>
        </p:nvSpPr>
        <p:spPr/>
        <p:txBody>
          <a:bodyPr/>
          <a:lstStyle/>
          <a:p>
            <a:fld id="{6109130D-EE3C-4C56-9EF7-EEC86C9E2C89}" type="datetimeFigureOut">
              <a:rPr lang="en-GB" smtClean="0"/>
              <a:t>30/08/2022</a:t>
            </a:fld>
            <a:endParaRPr lang="en-GB"/>
          </a:p>
        </p:txBody>
      </p:sp>
      <p:sp>
        <p:nvSpPr>
          <p:cNvPr id="5" name="Footer Placeholder 4">
            <a:extLst>
              <a:ext uri="{FF2B5EF4-FFF2-40B4-BE49-F238E27FC236}">
                <a16:creationId xmlns:a16="http://schemas.microsoft.com/office/drawing/2014/main" id="{358E3ADE-3171-4550-B118-AF527F846E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CEB01D-5D17-4C72-86C2-CBB90C2AD39D}"/>
              </a:ext>
            </a:extLst>
          </p:cNvPr>
          <p:cNvSpPr>
            <a:spLocks noGrp="1"/>
          </p:cNvSpPr>
          <p:nvPr>
            <p:ph type="sldNum" sz="quarter" idx="12"/>
          </p:nvPr>
        </p:nvSpPr>
        <p:spPr/>
        <p:txBody>
          <a:bodyPr/>
          <a:lstStyle/>
          <a:p>
            <a:fld id="{04E4133A-04DB-4B3E-B4B4-27161DF3F5A8}" type="slidenum">
              <a:rPr lang="en-GB" smtClean="0"/>
              <a:t>‹#›</a:t>
            </a:fld>
            <a:endParaRPr lang="en-GB"/>
          </a:p>
        </p:txBody>
      </p:sp>
    </p:spTree>
    <p:extLst>
      <p:ext uri="{BB962C8B-B14F-4D97-AF65-F5344CB8AC3E}">
        <p14:creationId xmlns:p14="http://schemas.microsoft.com/office/powerpoint/2010/main" val="39400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712E-688C-4955-931E-E35A538885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27C340-5EDC-4618-8530-C77F9C7513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855C74-00C5-4A98-88C0-E9E1BC9F13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F3505B9-A216-4451-97B3-29367639624A}"/>
              </a:ext>
            </a:extLst>
          </p:cNvPr>
          <p:cNvSpPr>
            <a:spLocks noGrp="1"/>
          </p:cNvSpPr>
          <p:nvPr>
            <p:ph type="dt" sz="half" idx="10"/>
          </p:nvPr>
        </p:nvSpPr>
        <p:spPr/>
        <p:txBody>
          <a:bodyPr/>
          <a:lstStyle/>
          <a:p>
            <a:fld id="{6109130D-EE3C-4C56-9EF7-EEC86C9E2C89}" type="datetimeFigureOut">
              <a:rPr lang="en-GB" smtClean="0"/>
              <a:t>30/08/2022</a:t>
            </a:fld>
            <a:endParaRPr lang="en-GB"/>
          </a:p>
        </p:txBody>
      </p:sp>
      <p:sp>
        <p:nvSpPr>
          <p:cNvPr id="6" name="Footer Placeholder 5">
            <a:extLst>
              <a:ext uri="{FF2B5EF4-FFF2-40B4-BE49-F238E27FC236}">
                <a16:creationId xmlns:a16="http://schemas.microsoft.com/office/drawing/2014/main" id="{C1E853A3-BC7A-401A-8DA7-1A3FBD9EC8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4B016D-851E-47BD-8F4A-A00B450268B3}"/>
              </a:ext>
            </a:extLst>
          </p:cNvPr>
          <p:cNvSpPr>
            <a:spLocks noGrp="1"/>
          </p:cNvSpPr>
          <p:nvPr>
            <p:ph type="sldNum" sz="quarter" idx="12"/>
          </p:nvPr>
        </p:nvSpPr>
        <p:spPr/>
        <p:txBody>
          <a:bodyPr/>
          <a:lstStyle/>
          <a:p>
            <a:fld id="{04E4133A-04DB-4B3E-B4B4-27161DF3F5A8}" type="slidenum">
              <a:rPr lang="en-GB" smtClean="0"/>
              <a:t>‹#›</a:t>
            </a:fld>
            <a:endParaRPr lang="en-GB"/>
          </a:p>
        </p:txBody>
      </p:sp>
    </p:spTree>
    <p:extLst>
      <p:ext uri="{BB962C8B-B14F-4D97-AF65-F5344CB8AC3E}">
        <p14:creationId xmlns:p14="http://schemas.microsoft.com/office/powerpoint/2010/main" val="1484578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E241-6B97-4E50-94C1-B42EE9E8ADC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24993A-E755-4A81-8473-50726EE6AB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C379B7-8450-434B-BA71-A866E0F8DD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176B0C-CED7-45D5-9A0F-7975091AB0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F2F5D3-0B4C-4B5D-9AE5-688E3A2191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29BE4C1-E5A6-4914-AFE1-5560C10FC4D3}"/>
              </a:ext>
            </a:extLst>
          </p:cNvPr>
          <p:cNvSpPr>
            <a:spLocks noGrp="1"/>
          </p:cNvSpPr>
          <p:nvPr>
            <p:ph type="dt" sz="half" idx="10"/>
          </p:nvPr>
        </p:nvSpPr>
        <p:spPr/>
        <p:txBody>
          <a:bodyPr/>
          <a:lstStyle/>
          <a:p>
            <a:fld id="{6109130D-EE3C-4C56-9EF7-EEC86C9E2C89}" type="datetimeFigureOut">
              <a:rPr lang="en-GB" smtClean="0"/>
              <a:t>30/08/2022</a:t>
            </a:fld>
            <a:endParaRPr lang="en-GB"/>
          </a:p>
        </p:txBody>
      </p:sp>
      <p:sp>
        <p:nvSpPr>
          <p:cNvPr id="8" name="Footer Placeholder 7">
            <a:extLst>
              <a:ext uri="{FF2B5EF4-FFF2-40B4-BE49-F238E27FC236}">
                <a16:creationId xmlns:a16="http://schemas.microsoft.com/office/drawing/2014/main" id="{85AC899B-FA31-47C7-82FA-6945362CF2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A93C15-A750-4C44-BAE9-9C28630B9914}"/>
              </a:ext>
            </a:extLst>
          </p:cNvPr>
          <p:cNvSpPr>
            <a:spLocks noGrp="1"/>
          </p:cNvSpPr>
          <p:nvPr>
            <p:ph type="sldNum" sz="quarter" idx="12"/>
          </p:nvPr>
        </p:nvSpPr>
        <p:spPr/>
        <p:txBody>
          <a:bodyPr/>
          <a:lstStyle/>
          <a:p>
            <a:fld id="{04E4133A-04DB-4B3E-B4B4-27161DF3F5A8}" type="slidenum">
              <a:rPr lang="en-GB" smtClean="0"/>
              <a:t>‹#›</a:t>
            </a:fld>
            <a:endParaRPr lang="en-GB"/>
          </a:p>
        </p:txBody>
      </p:sp>
    </p:spTree>
    <p:extLst>
      <p:ext uri="{BB962C8B-B14F-4D97-AF65-F5344CB8AC3E}">
        <p14:creationId xmlns:p14="http://schemas.microsoft.com/office/powerpoint/2010/main" val="292549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3EB3E-6057-4CB8-B196-0EE16A0C0C9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1FC6AD-AE8D-4D01-AB69-A7D8A09CF3C0}"/>
              </a:ext>
            </a:extLst>
          </p:cNvPr>
          <p:cNvSpPr>
            <a:spLocks noGrp="1"/>
          </p:cNvSpPr>
          <p:nvPr>
            <p:ph type="dt" sz="half" idx="10"/>
          </p:nvPr>
        </p:nvSpPr>
        <p:spPr/>
        <p:txBody>
          <a:bodyPr/>
          <a:lstStyle/>
          <a:p>
            <a:fld id="{6109130D-EE3C-4C56-9EF7-EEC86C9E2C89}" type="datetimeFigureOut">
              <a:rPr lang="en-GB" smtClean="0"/>
              <a:t>30/08/2022</a:t>
            </a:fld>
            <a:endParaRPr lang="en-GB"/>
          </a:p>
        </p:txBody>
      </p:sp>
      <p:sp>
        <p:nvSpPr>
          <p:cNvPr id="4" name="Footer Placeholder 3">
            <a:extLst>
              <a:ext uri="{FF2B5EF4-FFF2-40B4-BE49-F238E27FC236}">
                <a16:creationId xmlns:a16="http://schemas.microsoft.com/office/drawing/2014/main" id="{A8BDF9A4-B75F-4686-80EC-3BED82F2EF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27EA2A-C0F8-4C7F-AE12-D9EE3FD6A09E}"/>
              </a:ext>
            </a:extLst>
          </p:cNvPr>
          <p:cNvSpPr>
            <a:spLocks noGrp="1"/>
          </p:cNvSpPr>
          <p:nvPr>
            <p:ph type="sldNum" sz="quarter" idx="12"/>
          </p:nvPr>
        </p:nvSpPr>
        <p:spPr/>
        <p:txBody>
          <a:bodyPr/>
          <a:lstStyle/>
          <a:p>
            <a:fld id="{04E4133A-04DB-4B3E-B4B4-27161DF3F5A8}" type="slidenum">
              <a:rPr lang="en-GB" smtClean="0"/>
              <a:t>‹#›</a:t>
            </a:fld>
            <a:endParaRPr lang="en-GB"/>
          </a:p>
        </p:txBody>
      </p:sp>
    </p:spTree>
    <p:extLst>
      <p:ext uri="{BB962C8B-B14F-4D97-AF65-F5344CB8AC3E}">
        <p14:creationId xmlns:p14="http://schemas.microsoft.com/office/powerpoint/2010/main" val="2685309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053A1-D273-4DA6-8140-7C760CB448E6}"/>
              </a:ext>
            </a:extLst>
          </p:cNvPr>
          <p:cNvSpPr>
            <a:spLocks noGrp="1"/>
          </p:cNvSpPr>
          <p:nvPr>
            <p:ph type="dt" sz="half" idx="10"/>
          </p:nvPr>
        </p:nvSpPr>
        <p:spPr/>
        <p:txBody>
          <a:bodyPr/>
          <a:lstStyle/>
          <a:p>
            <a:fld id="{6109130D-EE3C-4C56-9EF7-EEC86C9E2C89}" type="datetimeFigureOut">
              <a:rPr lang="en-GB" smtClean="0"/>
              <a:t>30/08/2022</a:t>
            </a:fld>
            <a:endParaRPr lang="en-GB"/>
          </a:p>
        </p:txBody>
      </p:sp>
      <p:sp>
        <p:nvSpPr>
          <p:cNvPr id="3" name="Footer Placeholder 2">
            <a:extLst>
              <a:ext uri="{FF2B5EF4-FFF2-40B4-BE49-F238E27FC236}">
                <a16:creationId xmlns:a16="http://schemas.microsoft.com/office/drawing/2014/main" id="{88CABC2A-DA1F-4AB8-8F98-84DCD7E3AA0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CD738B8-56D0-42F7-879E-0933C01DCAB3}"/>
              </a:ext>
            </a:extLst>
          </p:cNvPr>
          <p:cNvSpPr>
            <a:spLocks noGrp="1"/>
          </p:cNvSpPr>
          <p:nvPr>
            <p:ph type="sldNum" sz="quarter" idx="12"/>
          </p:nvPr>
        </p:nvSpPr>
        <p:spPr/>
        <p:txBody>
          <a:bodyPr/>
          <a:lstStyle/>
          <a:p>
            <a:fld id="{04E4133A-04DB-4B3E-B4B4-27161DF3F5A8}" type="slidenum">
              <a:rPr lang="en-GB" smtClean="0"/>
              <a:t>‹#›</a:t>
            </a:fld>
            <a:endParaRPr lang="en-GB"/>
          </a:p>
        </p:txBody>
      </p:sp>
    </p:spTree>
    <p:extLst>
      <p:ext uri="{BB962C8B-B14F-4D97-AF65-F5344CB8AC3E}">
        <p14:creationId xmlns:p14="http://schemas.microsoft.com/office/powerpoint/2010/main" val="272321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429D-C57E-4EB6-95AA-73219E1D5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B17CA0D-34E2-432B-A656-C9A6420C72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538C98A-E027-43DE-BF6B-F996FD46D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ED584-8D6E-4C3C-AE71-4605B6AA5D9F}"/>
              </a:ext>
            </a:extLst>
          </p:cNvPr>
          <p:cNvSpPr>
            <a:spLocks noGrp="1"/>
          </p:cNvSpPr>
          <p:nvPr>
            <p:ph type="dt" sz="half" idx="10"/>
          </p:nvPr>
        </p:nvSpPr>
        <p:spPr/>
        <p:txBody>
          <a:bodyPr/>
          <a:lstStyle/>
          <a:p>
            <a:fld id="{6109130D-EE3C-4C56-9EF7-EEC86C9E2C89}" type="datetimeFigureOut">
              <a:rPr lang="en-GB" smtClean="0"/>
              <a:t>30/08/2022</a:t>
            </a:fld>
            <a:endParaRPr lang="en-GB"/>
          </a:p>
        </p:txBody>
      </p:sp>
      <p:sp>
        <p:nvSpPr>
          <p:cNvPr id="6" name="Footer Placeholder 5">
            <a:extLst>
              <a:ext uri="{FF2B5EF4-FFF2-40B4-BE49-F238E27FC236}">
                <a16:creationId xmlns:a16="http://schemas.microsoft.com/office/drawing/2014/main" id="{A022539B-3212-414E-8143-F0E85706A9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1479C2-B13A-4AAB-A009-F78F85082EB8}"/>
              </a:ext>
            </a:extLst>
          </p:cNvPr>
          <p:cNvSpPr>
            <a:spLocks noGrp="1"/>
          </p:cNvSpPr>
          <p:nvPr>
            <p:ph type="sldNum" sz="quarter" idx="12"/>
          </p:nvPr>
        </p:nvSpPr>
        <p:spPr/>
        <p:txBody>
          <a:bodyPr/>
          <a:lstStyle/>
          <a:p>
            <a:fld id="{04E4133A-04DB-4B3E-B4B4-27161DF3F5A8}" type="slidenum">
              <a:rPr lang="en-GB" smtClean="0"/>
              <a:t>‹#›</a:t>
            </a:fld>
            <a:endParaRPr lang="en-GB"/>
          </a:p>
        </p:txBody>
      </p:sp>
    </p:spTree>
    <p:extLst>
      <p:ext uri="{BB962C8B-B14F-4D97-AF65-F5344CB8AC3E}">
        <p14:creationId xmlns:p14="http://schemas.microsoft.com/office/powerpoint/2010/main" val="2577894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DCA47-6A48-452D-B4D4-1F85693DA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644265-96F7-42F2-8CE4-7E33668F7E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D1F91DC-A97C-4AC1-9B53-36EF4B6F29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E37DA6-4708-4077-B5EF-4E19DC86556D}"/>
              </a:ext>
            </a:extLst>
          </p:cNvPr>
          <p:cNvSpPr>
            <a:spLocks noGrp="1"/>
          </p:cNvSpPr>
          <p:nvPr>
            <p:ph type="dt" sz="half" idx="10"/>
          </p:nvPr>
        </p:nvSpPr>
        <p:spPr/>
        <p:txBody>
          <a:bodyPr/>
          <a:lstStyle/>
          <a:p>
            <a:fld id="{6109130D-EE3C-4C56-9EF7-EEC86C9E2C89}" type="datetimeFigureOut">
              <a:rPr lang="en-GB" smtClean="0"/>
              <a:t>30/08/2022</a:t>
            </a:fld>
            <a:endParaRPr lang="en-GB"/>
          </a:p>
        </p:txBody>
      </p:sp>
      <p:sp>
        <p:nvSpPr>
          <p:cNvPr id="6" name="Footer Placeholder 5">
            <a:extLst>
              <a:ext uri="{FF2B5EF4-FFF2-40B4-BE49-F238E27FC236}">
                <a16:creationId xmlns:a16="http://schemas.microsoft.com/office/drawing/2014/main" id="{10EE4797-E285-4FB5-B13C-C3DFE265C0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723EB8-611F-4510-8D00-3347799FD3CB}"/>
              </a:ext>
            </a:extLst>
          </p:cNvPr>
          <p:cNvSpPr>
            <a:spLocks noGrp="1"/>
          </p:cNvSpPr>
          <p:nvPr>
            <p:ph type="sldNum" sz="quarter" idx="12"/>
          </p:nvPr>
        </p:nvSpPr>
        <p:spPr/>
        <p:txBody>
          <a:bodyPr/>
          <a:lstStyle/>
          <a:p>
            <a:fld id="{04E4133A-04DB-4B3E-B4B4-27161DF3F5A8}" type="slidenum">
              <a:rPr lang="en-GB" smtClean="0"/>
              <a:t>‹#›</a:t>
            </a:fld>
            <a:endParaRPr lang="en-GB"/>
          </a:p>
        </p:txBody>
      </p:sp>
    </p:spTree>
    <p:extLst>
      <p:ext uri="{BB962C8B-B14F-4D97-AF65-F5344CB8AC3E}">
        <p14:creationId xmlns:p14="http://schemas.microsoft.com/office/powerpoint/2010/main" val="337487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3DC6E5-42E6-46BC-B629-9617D06376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ECFDE8-5DBE-44B7-961E-1FA782D92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910548-BA02-45EC-84D3-8417F23FB1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9130D-EE3C-4C56-9EF7-EEC86C9E2C89}" type="datetimeFigureOut">
              <a:rPr lang="en-GB" smtClean="0"/>
              <a:t>30/08/2022</a:t>
            </a:fld>
            <a:endParaRPr lang="en-GB"/>
          </a:p>
        </p:txBody>
      </p:sp>
      <p:sp>
        <p:nvSpPr>
          <p:cNvPr id="5" name="Footer Placeholder 4">
            <a:extLst>
              <a:ext uri="{FF2B5EF4-FFF2-40B4-BE49-F238E27FC236}">
                <a16:creationId xmlns:a16="http://schemas.microsoft.com/office/drawing/2014/main" id="{A99455D3-A6F7-419D-87CD-0022552020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B8597D9-2F0E-49B2-AA87-31D0A39080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4133A-04DB-4B3E-B4B4-27161DF3F5A8}" type="slidenum">
              <a:rPr lang="en-GB" smtClean="0"/>
              <a:t>‹#›</a:t>
            </a:fld>
            <a:endParaRPr lang="en-GB"/>
          </a:p>
        </p:txBody>
      </p:sp>
    </p:spTree>
    <p:extLst>
      <p:ext uri="{BB962C8B-B14F-4D97-AF65-F5344CB8AC3E}">
        <p14:creationId xmlns:p14="http://schemas.microsoft.com/office/powerpoint/2010/main" val="3782012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hyperlink" Target="https://www.rcgp.org.uk/-/media/Files/GP-training-and-exams/WPBA/QIP/RCGP-QIP-WPBA-feedback-levels-and-word-pictures-200920-pdf.ashx?la=en" TargetMode="External"/><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weahsn.net/toolkits-and-resources/quality-improvement-tools-2/more-quality-improvement-tools/" TargetMode="External"/><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hyperlink" Target="https://learn.nes.nhs.scot/741/quality-improvement-zone" TargetMode="External"/><Relationship Id="rId3" Type="http://schemas.openxmlformats.org/officeDocument/2006/relationships/slideLayout" Target="../slideLayouts/slideLayout2.xml"/><Relationship Id="rId7" Type="http://schemas.openxmlformats.org/officeDocument/2006/relationships/hyperlink" Target="https://www.weahsn.net/toolkits-and-resources/quality-improvement-tools-2/" TargetMode="Externa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www.rcgp.org.uk/-/media/Files/GP-training-and-exams/WPBA/QIP/RCGP_How_to_do_a_QI_project.ashx?la=en" TargetMode="External"/><Relationship Id="rId5" Type="http://schemas.openxmlformats.org/officeDocument/2006/relationships/hyperlink" Target="https://www.rcgp.org.uk/clinical-and-research/our-programmes/~/media/Files/CIRC/Quality-Improvement/RGCP-QI-Guide-260216.ashx" TargetMode="External"/><Relationship Id="rId4" Type="http://schemas.openxmlformats.org/officeDocument/2006/relationships/hyperlink" Target="https://www.rcgp.org.uk/gp-training-and-exams/training/workplace-based-assessment-wpba/assessments.aspx" TargetMode="External"/><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583722-EF09-40E5-BAC4-8F2118214A54}"/>
              </a:ext>
            </a:extLst>
          </p:cNvPr>
          <p:cNvSpPr>
            <a:spLocks noGrp="1"/>
          </p:cNvSpPr>
          <p:nvPr>
            <p:ph type="ctrTitle"/>
          </p:nvPr>
        </p:nvSpPr>
        <p:spPr>
          <a:xfrm>
            <a:off x="970908" y="1220919"/>
            <a:ext cx="5425781" cy="2387600"/>
          </a:xfrm>
        </p:spPr>
        <p:txBody>
          <a:bodyPr>
            <a:normAutofit/>
          </a:bodyPr>
          <a:lstStyle/>
          <a:p>
            <a:pPr algn="l"/>
            <a:r>
              <a:rPr lang="en-US" sz="5100"/>
              <a:t>Quality Improvement Projects</a:t>
            </a:r>
            <a:endParaRPr lang="en-GB" sz="5100"/>
          </a:p>
        </p:txBody>
      </p:sp>
      <p:sp>
        <p:nvSpPr>
          <p:cNvPr id="3" name="Subtitle 2">
            <a:extLst>
              <a:ext uri="{FF2B5EF4-FFF2-40B4-BE49-F238E27FC236}">
                <a16:creationId xmlns:a16="http://schemas.microsoft.com/office/drawing/2014/main" id="{2D6434B9-DF19-4138-883C-05F2A2C42898}"/>
              </a:ext>
            </a:extLst>
          </p:cNvPr>
          <p:cNvSpPr>
            <a:spLocks noGrp="1"/>
          </p:cNvSpPr>
          <p:nvPr>
            <p:ph type="subTitle" idx="1"/>
          </p:nvPr>
        </p:nvSpPr>
        <p:spPr>
          <a:xfrm>
            <a:off x="970908" y="3700594"/>
            <a:ext cx="5425781" cy="1655762"/>
          </a:xfrm>
        </p:spPr>
        <p:txBody>
          <a:bodyPr>
            <a:normAutofit/>
          </a:bodyPr>
          <a:lstStyle/>
          <a:p>
            <a:pPr algn="l"/>
            <a:r>
              <a:rPr lang="en-US"/>
              <a:t>Jessica Abbey, Education and Quality Scholar</a:t>
            </a:r>
            <a:endParaRPr lang="en-GB"/>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04F7A3A1-2D17-401C-9868-E0C76626BD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6608923"/>
      </p:ext>
    </p:extLst>
  </p:cSld>
  <p:clrMapOvr>
    <a:masterClrMapping/>
  </p:clrMapOvr>
  <mc:AlternateContent xmlns:mc="http://schemas.openxmlformats.org/markup-compatibility/2006" xmlns:p14="http://schemas.microsoft.com/office/powerpoint/2010/main">
    <mc:Choice Requires="p14">
      <p:transition spd="slow" p14:dur="2000" advTm="15374"/>
    </mc:Choice>
    <mc:Fallback xmlns="">
      <p:transition spd="slow" advTm="1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79C60-9166-48CA-818E-2BD7CDA476E1}"/>
              </a:ext>
            </a:extLst>
          </p:cNvPr>
          <p:cNvSpPr>
            <a:spLocks noGrp="1"/>
          </p:cNvSpPr>
          <p:nvPr>
            <p:ph type="title"/>
          </p:nvPr>
        </p:nvSpPr>
        <p:spPr>
          <a:xfrm>
            <a:off x="956826" y="1112969"/>
            <a:ext cx="3937298" cy="4166010"/>
          </a:xfrm>
        </p:spPr>
        <p:txBody>
          <a:bodyPr>
            <a:normAutofit/>
          </a:bodyPr>
          <a:lstStyle/>
          <a:p>
            <a:r>
              <a:rPr lang="en-GB">
                <a:solidFill>
                  <a:srgbClr val="FFFFFF"/>
                </a:solidFill>
              </a:rPr>
              <a:t>QIP vs Audit</a:t>
            </a:r>
          </a:p>
        </p:txBody>
      </p:sp>
      <p:sp>
        <p:nvSpPr>
          <p:cNvPr id="36"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8"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8825937-F4A6-40B1-8F72-BEFAB6910649}"/>
              </a:ext>
            </a:extLst>
          </p:cNvPr>
          <p:cNvSpPr>
            <a:spLocks noGrp="1"/>
          </p:cNvSpPr>
          <p:nvPr>
            <p:ph idx="1"/>
          </p:nvPr>
        </p:nvSpPr>
        <p:spPr>
          <a:xfrm>
            <a:off x="6193655" y="2468737"/>
            <a:ext cx="5257799" cy="1489183"/>
          </a:xfrm>
        </p:spPr>
        <p:txBody>
          <a:bodyPr anchor="t">
            <a:normAutofit/>
          </a:bodyPr>
          <a:lstStyle/>
          <a:p>
            <a:pPr marL="0" indent="0">
              <a:buNone/>
            </a:pPr>
            <a:r>
              <a:rPr lang="en-GB" dirty="0"/>
              <a:t>Can anyone list any similarities or differences between QIP and Audit?</a:t>
            </a:r>
          </a:p>
          <a:p>
            <a:pPr marL="0" indent="0">
              <a:buNone/>
            </a:pPr>
            <a:endParaRPr lang="en-GB" dirty="0"/>
          </a:p>
          <a:p>
            <a:pPr marL="0" indent="0">
              <a:buNone/>
            </a:pPr>
            <a:endParaRPr lang="en-GB" dirty="0"/>
          </a:p>
        </p:txBody>
      </p:sp>
      <p:sp>
        <p:nvSpPr>
          <p:cNvPr id="39"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41"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Audio 7">
            <a:hlinkClick r:id="" action="ppaction://media"/>
            <a:extLst>
              <a:ext uri="{FF2B5EF4-FFF2-40B4-BE49-F238E27FC236}">
                <a16:creationId xmlns:a16="http://schemas.microsoft.com/office/drawing/2014/main" id="{114F4B06-0CCE-42B5-BE7B-25868DA40B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79969269"/>
      </p:ext>
    </p:extLst>
  </p:cSld>
  <p:clrMapOvr>
    <a:masterClrMapping/>
  </p:clrMapOvr>
  <mc:AlternateContent xmlns:mc="http://schemas.openxmlformats.org/markup-compatibility/2006" xmlns:p14="http://schemas.microsoft.com/office/powerpoint/2010/main">
    <mc:Choice Requires="p14">
      <p:transition spd="slow" p14:dur="2000" advTm="10825"/>
    </mc:Choice>
    <mc:Fallback xmlns="">
      <p:transition spd="slow" advTm="10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1CF30E-3537-44AE-8648-7B9CD357F793}"/>
              </a:ext>
            </a:extLst>
          </p:cNvPr>
          <p:cNvSpPr>
            <a:spLocks noGrp="1"/>
          </p:cNvSpPr>
          <p:nvPr>
            <p:ph type="title"/>
          </p:nvPr>
        </p:nvSpPr>
        <p:spPr>
          <a:xfrm>
            <a:off x="956826" y="1112969"/>
            <a:ext cx="3937298" cy="4166010"/>
          </a:xfrm>
        </p:spPr>
        <p:txBody>
          <a:bodyPr>
            <a:normAutofit/>
          </a:bodyPr>
          <a:lstStyle/>
          <a:p>
            <a:r>
              <a:rPr lang="en-US">
                <a:solidFill>
                  <a:srgbClr val="FFFFFF"/>
                </a:solidFill>
              </a:rPr>
              <a:t>QI vs Audits</a:t>
            </a:r>
            <a:br>
              <a:rPr lang="en-US">
                <a:solidFill>
                  <a:srgbClr val="FFFFFF"/>
                </a:solidFill>
              </a:rPr>
            </a:br>
            <a:r>
              <a:rPr lang="en-US" b="1">
                <a:solidFill>
                  <a:srgbClr val="FFFFFF"/>
                </a:solidFill>
              </a:rPr>
              <a:t>How they are the same: </a:t>
            </a:r>
            <a:endParaRPr lang="en-GB">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32BCAE6-D588-4C4F-BC9E-77AD671517FF}"/>
              </a:ext>
            </a:extLst>
          </p:cNvPr>
          <p:cNvSpPr>
            <a:spLocks noGrp="1"/>
          </p:cNvSpPr>
          <p:nvPr>
            <p:ph idx="1"/>
          </p:nvPr>
        </p:nvSpPr>
        <p:spPr>
          <a:xfrm>
            <a:off x="6096000" y="1112969"/>
            <a:ext cx="5257799" cy="4889350"/>
          </a:xfrm>
        </p:spPr>
        <p:txBody>
          <a:bodyPr anchor="t">
            <a:normAutofit/>
          </a:bodyPr>
          <a:lstStyle/>
          <a:p>
            <a:pPr marL="0" indent="0">
              <a:buNone/>
            </a:pPr>
            <a:r>
              <a:rPr lang="en-GB" sz="2600" b="1" i="0" dirty="0">
                <a:effectLst/>
                <a:latin typeface="+mj-lt"/>
              </a:rPr>
              <a:t>B</a:t>
            </a:r>
            <a:r>
              <a:rPr lang="en-GB" sz="2600" dirty="0"/>
              <a:t>oth look at the quality of care provided with the aim of improving</a:t>
            </a:r>
          </a:p>
          <a:p>
            <a:pPr marL="0" indent="0">
              <a:buNone/>
            </a:pPr>
            <a:endParaRPr lang="en-GB" sz="2600" dirty="0"/>
          </a:p>
          <a:p>
            <a:pPr marL="0" indent="0">
              <a:buNone/>
            </a:pPr>
            <a:endParaRPr lang="en-GB" sz="2600" dirty="0"/>
          </a:p>
          <a:p>
            <a:pPr marL="0" indent="0">
              <a:buNone/>
            </a:pPr>
            <a:r>
              <a:rPr lang="en-GB" sz="2600" dirty="0"/>
              <a:t>Both require measurements to demonstrate change</a:t>
            </a:r>
          </a:p>
          <a:p>
            <a:pPr marL="0" indent="0">
              <a:buNone/>
            </a:pPr>
            <a:endParaRPr lang="en-GB" sz="2600" i="0" dirty="0">
              <a:effectLst/>
              <a:highlight>
                <a:srgbClr val="FFFF00"/>
              </a:highlight>
            </a:endParaRPr>
          </a:p>
          <a:p>
            <a:pPr marL="0" indent="0">
              <a:buNone/>
            </a:pPr>
            <a:endParaRPr lang="en-GB" sz="2600" dirty="0">
              <a:highlight>
                <a:srgbClr val="FFFF00"/>
              </a:highlight>
            </a:endParaRPr>
          </a:p>
          <a:p>
            <a:pPr marL="0" indent="0">
              <a:buNone/>
            </a:pPr>
            <a:r>
              <a:rPr lang="en-GB" sz="2600" i="0" dirty="0">
                <a:effectLst/>
              </a:rPr>
              <a:t>An Audit </a:t>
            </a:r>
            <a:r>
              <a:rPr lang="en-GB" sz="2600" dirty="0"/>
              <a:t>can be part of Quality Improvement and can be used as a measure </a:t>
            </a:r>
            <a:endParaRPr lang="en-US" sz="2600" i="0" dirty="0">
              <a:effectLst/>
            </a:endParaRPr>
          </a:p>
          <a:p>
            <a:pPr marL="0" indent="0">
              <a:buNone/>
            </a:pPr>
            <a:endParaRPr lang="en-US" sz="2600" i="0" dirty="0">
              <a:effectLst/>
              <a:latin typeface="Times New Roman" panose="02020603050405020304" pitchFamily="18" charset="0"/>
            </a:endParaRP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Audio 4">
            <a:hlinkClick r:id="" action="ppaction://media"/>
            <a:extLst>
              <a:ext uri="{FF2B5EF4-FFF2-40B4-BE49-F238E27FC236}">
                <a16:creationId xmlns:a16="http://schemas.microsoft.com/office/drawing/2014/main" id="{63CD5D40-57FA-4D0E-B8C6-650C747941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93069253"/>
      </p:ext>
    </p:extLst>
  </p:cSld>
  <p:clrMapOvr>
    <a:masterClrMapping/>
  </p:clrMapOvr>
  <mc:AlternateContent xmlns:mc="http://schemas.openxmlformats.org/markup-compatibility/2006" xmlns:p14="http://schemas.microsoft.com/office/powerpoint/2010/main">
    <mc:Choice Requires="p14">
      <p:transition spd="slow" p14:dur="2000" advTm="20357"/>
    </mc:Choice>
    <mc:Fallback xmlns="">
      <p:transition spd="slow" advTm="2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AA8ECEE-C967-47BB-88EC-6C4301469BA2}"/>
              </a:ext>
            </a:extLst>
          </p:cNvPr>
          <p:cNvSpPr>
            <a:spLocks noGrp="1"/>
          </p:cNvSpPr>
          <p:nvPr>
            <p:ph type="title"/>
          </p:nvPr>
        </p:nvSpPr>
        <p:spPr>
          <a:xfrm>
            <a:off x="838200" y="365125"/>
            <a:ext cx="10515600" cy="1325563"/>
          </a:xfrm>
        </p:spPr>
        <p:txBody>
          <a:bodyPr>
            <a:normAutofit/>
          </a:bodyPr>
          <a:lstStyle/>
          <a:p>
            <a:r>
              <a:rPr lang="en-US" sz="2800" b="1" dirty="0"/>
              <a:t>QIP vs Audit    How are they different:  </a:t>
            </a:r>
            <a:br>
              <a:rPr lang="en-US" sz="2800" b="1" dirty="0"/>
            </a:br>
            <a:endParaRPr lang="en-GB" sz="2800" dirty="0"/>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6EF1E50-986D-431A-A1B1-EF36A7B4F2B0}"/>
              </a:ext>
            </a:extLst>
          </p:cNvPr>
          <p:cNvSpPr>
            <a:spLocks noGrp="1"/>
          </p:cNvSpPr>
          <p:nvPr>
            <p:ph idx="1"/>
          </p:nvPr>
        </p:nvSpPr>
        <p:spPr>
          <a:xfrm>
            <a:off x="828161" y="1411874"/>
            <a:ext cx="10515600" cy="5193642"/>
          </a:xfrm>
        </p:spPr>
        <p:txBody>
          <a:bodyPr>
            <a:noAutofit/>
          </a:bodyPr>
          <a:lstStyle/>
          <a:p>
            <a:pPr marL="0" indent="0">
              <a:buNone/>
            </a:pPr>
            <a:r>
              <a:rPr lang="en-US" sz="2000" b="1" dirty="0"/>
              <a:t>AUDITS  </a:t>
            </a:r>
            <a:r>
              <a:rPr lang="en-US" sz="2000" b="1" dirty="0">
                <a:latin typeface="+mj-lt"/>
              </a:rPr>
              <a:t> </a:t>
            </a:r>
          </a:p>
          <a:p>
            <a:pPr marL="0" indent="0">
              <a:buNone/>
            </a:pPr>
            <a:r>
              <a:rPr lang="en-US" sz="2000" b="0" i="0" dirty="0">
                <a:effectLst/>
              </a:rPr>
              <a:t>An audit assesses if a certain aspect of health care is attaining a recognized standard – based more on quality assurance </a:t>
            </a:r>
          </a:p>
          <a:p>
            <a:pPr marL="0" indent="0">
              <a:buNone/>
            </a:pPr>
            <a:r>
              <a:rPr lang="en-GB" sz="2000" dirty="0"/>
              <a:t>An audit has set criteria, each with their own defined standards, and has two sets of measurements over a longer time period, to demonstrate a baseline and then improvement. </a:t>
            </a:r>
          </a:p>
          <a:p>
            <a:pPr marL="0" indent="0">
              <a:buNone/>
            </a:pPr>
            <a:r>
              <a:rPr lang="en-US" sz="2000" dirty="0"/>
              <a:t>Audits tend to have a maximum of one review cycle – often after several months </a:t>
            </a:r>
          </a:p>
          <a:p>
            <a:pPr marL="0" indent="0">
              <a:buNone/>
            </a:pPr>
            <a:r>
              <a:rPr lang="en-US" sz="2000" dirty="0"/>
              <a:t>Do not always lead to sustainable change</a:t>
            </a:r>
          </a:p>
          <a:p>
            <a:pPr marL="0" indent="0">
              <a:buNone/>
            </a:pPr>
            <a:endParaRPr lang="en-US" sz="2000" b="0" i="0" dirty="0">
              <a:effectLst/>
            </a:endParaRPr>
          </a:p>
          <a:p>
            <a:pPr marL="0" indent="0">
              <a:buNone/>
            </a:pPr>
            <a:r>
              <a:rPr lang="en-US" sz="2000" b="1" dirty="0"/>
              <a:t>QIPs</a:t>
            </a:r>
          </a:p>
          <a:p>
            <a:pPr marL="0" indent="0">
              <a:buNone/>
            </a:pPr>
            <a:r>
              <a:rPr lang="en-US" sz="2000" b="0" i="0" dirty="0">
                <a:effectLst/>
              </a:rPr>
              <a:t>QIPs can have a different aim, </a:t>
            </a:r>
            <a:r>
              <a:rPr lang="en-US" sz="2000" dirty="0"/>
              <a:t>they don’t have to be clinically orientated like audits – they can focus on more holistic issues around patient experience</a:t>
            </a:r>
            <a:endParaRPr lang="en-US" sz="2000" b="0" i="0" dirty="0">
              <a:effectLst/>
            </a:endParaRPr>
          </a:p>
          <a:p>
            <a:pPr marL="0" indent="0">
              <a:buNone/>
            </a:pPr>
            <a:r>
              <a:rPr lang="en-US" sz="2000" b="0" i="0" dirty="0">
                <a:effectLst/>
              </a:rPr>
              <a:t>PDSA cycles have short time spans allowing improvement to be incorporated quickly</a:t>
            </a:r>
          </a:p>
          <a:p>
            <a:pPr marL="0" indent="0">
              <a:buNone/>
            </a:pPr>
            <a:r>
              <a:rPr lang="en-GB" sz="2000" dirty="0"/>
              <a:t>QIPs can be about making small incremental changes and measurements which may be done weekly to test the impact of the changes. </a:t>
            </a:r>
            <a:endParaRPr lang="en-US" sz="2000" dirty="0">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E472832C-92A5-437A-9A9A-9E2F5D80B6C9}"/>
              </a:ext>
            </a:extLst>
          </p:cNvPr>
          <p:cNvSpPr/>
          <p:nvPr/>
        </p:nvSpPr>
        <p:spPr>
          <a:xfrm>
            <a:off x="640080" y="146999"/>
            <a:ext cx="6206490" cy="1143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4F4CF91-4830-4A4A-940A-E84C7538E959}"/>
              </a:ext>
            </a:extLst>
          </p:cNvPr>
          <p:cNvSpPr txBox="1"/>
          <p:nvPr/>
        </p:nvSpPr>
        <p:spPr>
          <a:xfrm>
            <a:off x="838200" y="400050"/>
            <a:ext cx="6309360" cy="523220"/>
          </a:xfrm>
          <a:prstGeom prst="rect">
            <a:avLst/>
          </a:prstGeom>
          <a:noFill/>
        </p:spPr>
        <p:txBody>
          <a:bodyPr wrap="square" rtlCol="0">
            <a:spAutoFit/>
          </a:bodyPr>
          <a:lstStyle/>
          <a:p>
            <a:r>
              <a:rPr lang="en-GB" sz="2800" dirty="0">
                <a:solidFill>
                  <a:schemeClr val="bg1"/>
                </a:solidFill>
              </a:rPr>
              <a:t>QIP vs Audit     </a:t>
            </a:r>
            <a:r>
              <a:rPr lang="en-GB" sz="2800" b="1" dirty="0">
                <a:solidFill>
                  <a:schemeClr val="bg1"/>
                </a:solidFill>
              </a:rPr>
              <a:t>How are they different:</a:t>
            </a:r>
          </a:p>
        </p:txBody>
      </p:sp>
      <p:sp>
        <p:nvSpPr>
          <p:cNvPr id="19" name="Flowchart: Connector 18">
            <a:extLst>
              <a:ext uri="{FF2B5EF4-FFF2-40B4-BE49-F238E27FC236}">
                <a16:creationId xmlns:a16="http://schemas.microsoft.com/office/drawing/2014/main" id="{3162BEFB-208D-4620-B616-D9E625052C46}"/>
              </a:ext>
            </a:extLst>
          </p:cNvPr>
          <p:cNvSpPr/>
          <p:nvPr/>
        </p:nvSpPr>
        <p:spPr>
          <a:xfrm>
            <a:off x="10681040" y="-72678"/>
            <a:ext cx="1010653" cy="1046748"/>
          </a:xfrm>
          <a:prstGeom prst="flowChartConnector">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010E8D36-ACC1-45E3-8E02-5030E6E6E5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62111269"/>
      </p:ext>
    </p:extLst>
  </p:cSld>
  <p:clrMapOvr>
    <a:masterClrMapping/>
  </p:clrMapOvr>
  <mc:AlternateContent xmlns:mc="http://schemas.openxmlformats.org/markup-compatibility/2006" xmlns:p14="http://schemas.microsoft.com/office/powerpoint/2010/main">
    <mc:Choice Requires="p14">
      <p:transition spd="slow" p14:dur="2000" advTm="70669"/>
    </mc:Choice>
    <mc:Fallback xmlns="">
      <p:transition spd="slow" advTm="70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61FA84-1624-4612-8B59-15CE8EE97679}"/>
              </a:ext>
            </a:extLst>
          </p:cNvPr>
          <p:cNvSpPr>
            <a:spLocks noGrp="1"/>
          </p:cNvSpPr>
          <p:nvPr>
            <p:ph type="title"/>
          </p:nvPr>
        </p:nvSpPr>
        <p:spPr>
          <a:xfrm>
            <a:off x="686834" y="1153572"/>
            <a:ext cx="3200400" cy="4461163"/>
          </a:xfrm>
        </p:spPr>
        <p:txBody>
          <a:bodyPr>
            <a:normAutofit/>
          </a:bodyPr>
          <a:lstStyle/>
          <a:p>
            <a:r>
              <a:rPr lang="en-US">
                <a:solidFill>
                  <a:srgbClr val="FFFFFF"/>
                </a:solidFill>
              </a:rPr>
              <a:t>How to start?</a:t>
            </a:r>
            <a:endParaRPr lang="en-GB">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2E1C52E-6443-4B1E-B780-06C2EFAA3FD5}"/>
              </a:ext>
            </a:extLst>
          </p:cNvPr>
          <p:cNvSpPr>
            <a:spLocks noGrp="1"/>
          </p:cNvSpPr>
          <p:nvPr>
            <p:ph idx="1"/>
          </p:nvPr>
        </p:nvSpPr>
        <p:spPr>
          <a:xfrm>
            <a:off x="4447308" y="591344"/>
            <a:ext cx="6906491" cy="5585619"/>
          </a:xfrm>
        </p:spPr>
        <p:txBody>
          <a:bodyPr anchor="ctr">
            <a:normAutofit/>
          </a:bodyPr>
          <a:lstStyle/>
          <a:p>
            <a:pPr marL="0" indent="0">
              <a:buNone/>
            </a:pPr>
            <a:r>
              <a:rPr lang="en-US" dirty="0"/>
              <a:t>A good place to start: </a:t>
            </a:r>
          </a:p>
          <a:p>
            <a:pPr marL="0" indent="0">
              <a:buNone/>
            </a:pPr>
            <a:r>
              <a:rPr lang="en-GB" dirty="0">
                <a:hlinkClick r:id="rId5"/>
              </a:rPr>
              <a:t>https://www.rcgp.org.uk/-/media/Files/GP-training-and-exams/WPBA/QIP/RCGP-QIP-WPBA-feedback-levels-and-word-pictures-200920-pdf.ashx?la=en</a:t>
            </a:r>
            <a:endParaRPr lang="en-US" dirty="0"/>
          </a:p>
          <a:p>
            <a:pPr marL="0" indent="0">
              <a:buNone/>
            </a:pPr>
            <a:endParaRPr lang="en-US" dirty="0"/>
          </a:p>
          <a:p>
            <a:pPr marL="0" indent="0">
              <a:buNone/>
            </a:pPr>
            <a:r>
              <a:rPr lang="en-US" dirty="0"/>
              <a:t>Have a look at the RCGP Quality Improvement Feedback Levels that can be found in Fourteen Fish when you enter the QIP entry area. This shows what you are expected to write up in the portfolio and what is expected in each area </a:t>
            </a:r>
            <a:endParaRPr lang="en-GB" dirty="0"/>
          </a:p>
        </p:txBody>
      </p:sp>
      <p:pic>
        <p:nvPicPr>
          <p:cNvPr id="4" name="Audio 3">
            <a:hlinkClick r:id="" action="ppaction://media"/>
            <a:extLst>
              <a:ext uri="{FF2B5EF4-FFF2-40B4-BE49-F238E27FC236}">
                <a16:creationId xmlns:a16="http://schemas.microsoft.com/office/drawing/2014/main" id="{424A1742-BB5E-4F3B-B656-FDC8DFBA9D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99677413"/>
      </p:ext>
    </p:extLst>
  </p:cSld>
  <p:clrMapOvr>
    <a:masterClrMapping/>
  </p:clrMapOvr>
  <mc:AlternateContent xmlns:mc="http://schemas.openxmlformats.org/markup-compatibility/2006" xmlns:p14="http://schemas.microsoft.com/office/powerpoint/2010/main">
    <mc:Choice Requires="p14">
      <p:transition spd="slow" p14:dur="2000" advTm="31556"/>
    </mc:Choice>
    <mc:Fallback xmlns="">
      <p:transition spd="slow" advTm="31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Freeform: Shape 7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3C72CF6-C47D-4490-A686-42E326B51C7D}"/>
              </a:ext>
            </a:extLst>
          </p:cNvPr>
          <p:cNvSpPr>
            <a:spLocks noGrp="1"/>
          </p:cNvSpPr>
          <p:nvPr>
            <p:ph idx="1"/>
          </p:nvPr>
        </p:nvSpPr>
        <p:spPr>
          <a:xfrm>
            <a:off x="144380" y="409074"/>
            <a:ext cx="6797839" cy="5767889"/>
          </a:xfrm>
        </p:spPr>
        <p:txBody>
          <a:bodyPr>
            <a:normAutofit/>
          </a:bodyPr>
          <a:lstStyle/>
          <a:p>
            <a:pPr marL="0" indent="0">
              <a:buNone/>
            </a:pPr>
            <a:r>
              <a:rPr lang="en-US" sz="2400" dirty="0"/>
              <a:t>Project Title and why it was chosen</a:t>
            </a:r>
          </a:p>
          <a:p>
            <a:pPr marL="0" indent="0">
              <a:buNone/>
            </a:pPr>
            <a:r>
              <a:rPr lang="en-GB" sz="2400" dirty="0"/>
              <a:t>Project Aim</a:t>
            </a:r>
            <a:endParaRPr lang="en-US" sz="2400" dirty="0"/>
          </a:p>
          <a:p>
            <a:pPr marL="0" indent="0">
              <a:buNone/>
            </a:pPr>
            <a:r>
              <a:rPr lang="en-US" sz="2400" dirty="0"/>
              <a:t>Describe what baseline data or information you gathered</a:t>
            </a:r>
          </a:p>
          <a:p>
            <a:pPr marL="0" indent="0">
              <a:buNone/>
            </a:pPr>
            <a:r>
              <a:rPr lang="en-US" sz="2400" dirty="0"/>
              <a:t>How did you plan and test out your changes?</a:t>
            </a:r>
          </a:p>
          <a:p>
            <a:pPr marL="0" indent="0">
              <a:buNone/>
            </a:pPr>
            <a:r>
              <a:rPr lang="en-US" sz="2400" dirty="0"/>
              <a:t>Describe what subsequent data or information you gathered</a:t>
            </a:r>
          </a:p>
          <a:p>
            <a:pPr marL="0" indent="0">
              <a:buNone/>
            </a:pPr>
            <a:r>
              <a:rPr lang="en-US" sz="2400" dirty="0"/>
              <a:t>How have you engaged the team, patients and other stakeholders throughout the project? </a:t>
            </a:r>
          </a:p>
          <a:p>
            <a:pPr marL="0" indent="0">
              <a:buNone/>
            </a:pPr>
            <a:r>
              <a:rPr lang="en-US" sz="2400" dirty="0" err="1"/>
              <a:t>Summarise</a:t>
            </a:r>
            <a:r>
              <a:rPr lang="en-US" sz="2400" dirty="0"/>
              <a:t> the changes as a result of your work and how these will be maintained. </a:t>
            </a:r>
          </a:p>
          <a:p>
            <a:pPr marL="0" indent="0">
              <a:buNone/>
            </a:pPr>
            <a:r>
              <a:rPr lang="en-US" sz="2400" dirty="0"/>
              <a:t>What have you learnt and have you got any outstanding learning needs? </a:t>
            </a:r>
            <a:endParaRPr lang="en-GB" sz="2400" dirty="0"/>
          </a:p>
        </p:txBody>
      </p:sp>
      <p:sp>
        <p:nvSpPr>
          <p:cNvPr id="75" name="Oval 7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C35D1F0E-FE6F-497B-901B-F96019288F2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87184" y="2058115"/>
            <a:ext cx="3781051" cy="2097792"/>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79" name="Straight Connector 7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81" name="Freeform: Shape 8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4" name="Audio 3">
            <a:hlinkClick r:id="" action="ppaction://media"/>
            <a:extLst>
              <a:ext uri="{FF2B5EF4-FFF2-40B4-BE49-F238E27FC236}">
                <a16:creationId xmlns:a16="http://schemas.microsoft.com/office/drawing/2014/main" id="{15421F66-FDD6-4CD0-AC47-321AEE49E2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5047681"/>
      </p:ext>
    </p:extLst>
  </p:cSld>
  <p:clrMapOvr>
    <a:masterClrMapping/>
  </p:clrMapOvr>
  <mc:AlternateContent xmlns:mc="http://schemas.openxmlformats.org/markup-compatibility/2006" xmlns:p14="http://schemas.microsoft.com/office/powerpoint/2010/main">
    <mc:Choice Requires="p14">
      <p:transition spd="slow" p14:dur="2000" advTm="20559"/>
    </mc:Choice>
    <mc:Fallback xmlns="">
      <p:transition spd="slow" advTm="2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 PowerPoint&#10;&#10;Description automatically generated">
            <a:extLst>
              <a:ext uri="{FF2B5EF4-FFF2-40B4-BE49-F238E27FC236}">
                <a16:creationId xmlns:a16="http://schemas.microsoft.com/office/drawing/2014/main" id="{B0C19914-79A3-4DC1-89BA-05B3CFCAFB96}"/>
              </a:ext>
            </a:extLst>
          </p:cNvPr>
          <p:cNvPicPr>
            <a:picLocks noChangeAspect="1"/>
          </p:cNvPicPr>
          <p:nvPr/>
        </p:nvPicPr>
        <p:blipFill rotWithShape="1">
          <a:blip r:embed="rId5"/>
          <a:srcRect l="73677" t="48690" r="6048" b="15618"/>
          <a:stretch/>
        </p:blipFill>
        <p:spPr bwMode="auto">
          <a:xfrm rot="20765421">
            <a:off x="9757544" y="4599803"/>
            <a:ext cx="1963854" cy="1856540"/>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A6A445CD-A243-4272-B25C-C1279EA1F920}"/>
              </a:ext>
            </a:extLst>
          </p:cNvPr>
          <p:cNvSpPr/>
          <p:nvPr/>
        </p:nvSpPr>
        <p:spPr>
          <a:xfrm>
            <a:off x="0" y="-282072"/>
            <a:ext cx="12192000" cy="1804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8804B45-0931-453B-8A31-A1118028FE22}"/>
              </a:ext>
            </a:extLst>
          </p:cNvPr>
          <p:cNvSpPr>
            <a:spLocks noGrp="1"/>
          </p:cNvSpPr>
          <p:nvPr>
            <p:ph type="title"/>
          </p:nvPr>
        </p:nvSpPr>
        <p:spPr/>
        <p:txBody>
          <a:bodyPr/>
          <a:lstStyle/>
          <a:p>
            <a:r>
              <a:rPr lang="en-US" b="1" dirty="0">
                <a:solidFill>
                  <a:schemeClr val="bg1"/>
                </a:solidFill>
              </a:rPr>
              <a:t>First:</a:t>
            </a:r>
            <a:r>
              <a:rPr lang="en-US" dirty="0">
                <a:solidFill>
                  <a:schemeClr val="bg1"/>
                </a:solidFill>
              </a:rPr>
              <a:t> choose a project!</a:t>
            </a:r>
            <a:endParaRPr lang="en-GB" dirty="0">
              <a:solidFill>
                <a:schemeClr val="bg1"/>
              </a:solidFill>
            </a:endParaRPr>
          </a:p>
        </p:txBody>
      </p:sp>
      <p:sp>
        <p:nvSpPr>
          <p:cNvPr id="3" name="Content Placeholder 2">
            <a:extLst>
              <a:ext uri="{FF2B5EF4-FFF2-40B4-BE49-F238E27FC236}">
                <a16:creationId xmlns:a16="http://schemas.microsoft.com/office/drawing/2014/main" id="{420E3EC7-E668-4F4B-849B-EC490E2E474A}"/>
              </a:ext>
            </a:extLst>
          </p:cNvPr>
          <p:cNvSpPr>
            <a:spLocks noGrp="1"/>
          </p:cNvSpPr>
          <p:nvPr>
            <p:ph idx="1"/>
          </p:nvPr>
        </p:nvSpPr>
        <p:spPr>
          <a:xfrm>
            <a:off x="838200" y="1986862"/>
            <a:ext cx="10515600" cy="4584469"/>
          </a:xfrm>
        </p:spPr>
        <p:txBody>
          <a:bodyPr>
            <a:normAutofit fontScale="92500" lnSpcReduction="20000"/>
          </a:bodyPr>
          <a:lstStyle/>
          <a:p>
            <a:pPr marL="0" indent="0">
              <a:buNone/>
            </a:pPr>
            <a:r>
              <a:rPr lang="en-US" i="1" dirty="0"/>
              <a:t>Not sure what to do?</a:t>
            </a:r>
            <a:endParaRPr lang="en-GB" i="1" dirty="0"/>
          </a:p>
          <a:p>
            <a:pPr marL="0" indent="0">
              <a:buNone/>
            </a:pPr>
            <a:endParaRPr lang="en-GB" dirty="0"/>
          </a:p>
          <a:p>
            <a:pPr marL="0" indent="0">
              <a:buNone/>
            </a:pPr>
            <a:r>
              <a:rPr lang="en-GB" dirty="0"/>
              <a:t>Generate ideas:</a:t>
            </a:r>
          </a:p>
          <a:p>
            <a:pPr marL="0" indent="0">
              <a:buNone/>
            </a:pPr>
            <a:r>
              <a:rPr lang="en-GB" dirty="0"/>
              <a:t>- Have you noticed any problems in your practice which you think could be improved?</a:t>
            </a:r>
          </a:p>
          <a:p>
            <a:pPr marL="0" indent="0">
              <a:buNone/>
            </a:pPr>
            <a:r>
              <a:rPr lang="en-GB" dirty="0"/>
              <a:t> - Ask your supervisor for ideas or guidance or seek suggestions from the GPs in the practice or the practice manager</a:t>
            </a:r>
          </a:p>
          <a:p>
            <a:pPr>
              <a:buFontTx/>
              <a:buChar char="-"/>
            </a:pPr>
            <a:r>
              <a:rPr lang="en-GB" dirty="0"/>
              <a:t>What is your interest? What are you passionate about?</a:t>
            </a:r>
          </a:p>
          <a:p>
            <a:pPr>
              <a:buFontTx/>
              <a:buChar char="-"/>
            </a:pPr>
            <a:r>
              <a:rPr lang="en-GB" dirty="0"/>
              <a:t>Ask other trainees or colleagues about QIPs they’ve done in the past</a:t>
            </a:r>
          </a:p>
          <a:p>
            <a:pPr>
              <a:buFontTx/>
              <a:buChar char="-"/>
            </a:pPr>
            <a:endParaRPr lang="en-GB" dirty="0"/>
          </a:p>
          <a:p>
            <a:pPr marL="0" indent="0">
              <a:buNone/>
            </a:pPr>
            <a:r>
              <a:rPr lang="en-GB" i="1" dirty="0"/>
              <a:t>Sometimes its easier to start with a problem…. If it </a:t>
            </a:r>
            <a:r>
              <a:rPr lang="en-GB" i="1" dirty="0" err="1"/>
              <a:t>ain’t</a:t>
            </a:r>
            <a:r>
              <a:rPr lang="en-GB" i="1" dirty="0"/>
              <a:t> broke don’t fix it!</a:t>
            </a:r>
            <a:endParaRPr lang="en-US" i="1" dirty="0"/>
          </a:p>
        </p:txBody>
      </p:sp>
      <p:sp>
        <p:nvSpPr>
          <p:cNvPr id="5" name="Flowchart: Connector 4">
            <a:extLst>
              <a:ext uri="{FF2B5EF4-FFF2-40B4-BE49-F238E27FC236}">
                <a16:creationId xmlns:a16="http://schemas.microsoft.com/office/drawing/2014/main" id="{91D7931E-2969-45E1-9426-04D917A61651}"/>
              </a:ext>
            </a:extLst>
          </p:cNvPr>
          <p:cNvSpPr/>
          <p:nvPr/>
        </p:nvSpPr>
        <p:spPr>
          <a:xfrm>
            <a:off x="10624123" y="1046211"/>
            <a:ext cx="1010653" cy="1046748"/>
          </a:xfrm>
          <a:prstGeom prst="flowChartConnector">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Audio 9">
            <a:hlinkClick r:id="" action="ppaction://media"/>
            <a:extLst>
              <a:ext uri="{FF2B5EF4-FFF2-40B4-BE49-F238E27FC236}">
                <a16:creationId xmlns:a16="http://schemas.microsoft.com/office/drawing/2014/main" id="{AEF0D20A-F17C-451B-8771-2481DC313F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55748463"/>
      </p:ext>
    </p:extLst>
  </p:cSld>
  <p:clrMapOvr>
    <a:masterClrMapping/>
  </p:clrMapOvr>
  <mc:AlternateContent xmlns:mc="http://schemas.openxmlformats.org/markup-compatibility/2006" xmlns:p14="http://schemas.microsoft.com/office/powerpoint/2010/main">
    <mc:Choice Requires="p14">
      <p:transition spd="slow" p14:dur="2000" advTm="49366"/>
    </mc:Choice>
    <mc:Fallback xmlns="">
      <p:transition spd="slow" advTm="4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 PowerPoint&#10;&#10;Description automatically generated">
            <a:extLst>
              <a:ext uri="{FF2B5EF4-FFF2-40B4-BE49-F238E27FC236}">
                <a16:creationId xmlns:a16="http://schemas.microsoft.com/office/drawing/2014/main" id="{7DCA2C61-9636-4453-8035-0172B5E1AD7B}"/>
              </a:ext>
            </a:extLst>
          </p:cNvPr>
          <p:cNvPicPr>
            <a:picLocks noChangeAspect="1"/>
          </p:cNvPicPr>
          <p:nvPr/>
        </p:nvPicPr>
        <p:blipFill rotWithShape="1">
          <a:blip r:embed="rId5"/>
          <a:srcRect l="73677" t="48690" r="6048" b="15618"/>
          <a:stretch/>
        </p:blipFill>
        <p:spPr bwMode="auto">
          <a:xfrm rot="10415142">
            <a:off x="9757544" y="4599803"/>
            <a:ext cx="1963854" cy="1856540"/>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1BA97FE5-1802-4B66-8A90-9F134F3A24A4}"/>
              </a:ext>
            </a:extLst>
          </p:cNvPr>
          <p:cNvSpPr/>
          <p:nvPr/>
        </p:nvSpPr>
        <p:spPr>
          <a:xfrm>
            <a:off x="0" y="-114049"/>
            <a:ext cx="12192000" cy="1804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E668DD4-4A12-43DE-AEDE-1030B6BB4980}"/>
              </a:ext>
            </a:extLst>
          </p:cNvPr>
          <p:cNvSpPr>
            <a:spLocks noGrp="1"/>
          </p:cNvSpPr>
          <p:nvPr>
            <p:ph type="title"/>
          </p:nvPr>
        </p:nvSpPr>
        <p:spPr>
          <a:xfrm>
            <a:off x="838200" y="142971"/>
            <a:ext cx="10515600" cy="1325563"/>
          </a:xfrm>
        </p:spPr>
        <p:txBody>
          <a:bodyPr/>
          <a:lstStyle/>
          <a:p>
            <a:pPr algn="ctr"/>
            <a:r>
              <a:rPr lang="en-US" b="1" dirty="0">
                <a:solidFill>
                  <a:schemeClr val="bg1"/>
                </a:solidFill>
              </a:rPr>
              <a:t>Understanding the problem</a:t>
            </a:r>
            <a:endParaRPr lang="en-GB" b="1" dirty="0">
              <a:solidFill>
                <a:schemeClr val="bg1"/>
              </a:solidFill>
            </a:endParaRPr>
          </a:p>
        </p:txBody>
      </p:sp>
      <p:sp>
        <p:nvSpPr>
          <p:cNvPr id="3" name="Content Placeholder 2">
            <a:extLst>
              <a:ext uri="{FF2B5EF4-FFF2-40B4-BE49-F238E27FC236}">
                <a16:creationId xmlns:a16="http://schemas.microsoft.com/office/drawing/2014/main" id="{3CDCFFD9-F3A5-4EE3-A4F1-1F09CD383BB0}"/>
              </a:ext>
            </a:extLst>
          </p:cNvPr>
          <p:cNvSpPr>
            <a:spLocks noGrp="1"/>
          </p:cNvSpPr>
          <p:nvPr>
            <p:ph idx="1"/>
          </p:nvPr>
        </p:nvSpPr>
        <p:spPr/>
        <p:txBody>
          <a:bodyPr>
            <a:normAutofit/>
          </a:bodyPr>
          <a:lstStyle/>
          <a:p>
            <a:r>
              <a:rPr lang="en-US" dirty="0"/>
              <a:t>There are multiple methods to do this through QI tools:</a:t>
            </a:r>
          </a:p>
          <a:p>
            <a:r>
              <a:rPr lang="en-GB" dirty="0">
                <a:hlinkClick r:id="rId6"/>
              </a:rPr>
              <a:t>https://www.weahsn.net/toolkits-and-resources/quality-improvement-tools-2/more-quality-improvement-tools/</a:t>
            </a:r>
            <a:endParaRPr lang="en-GB" dirty="0"/>
          </a:p>
          <a:p>
            <a:endParaRPr lang="en-GB" dirty="0"/>
          </a:p>
          <a:p>
            <a:r>
              <a:rPr lang="en-GB" dirty="0"/>
              <a:t>Root-cause Analysis – the 5 whys?</a:t>
            </a:r>
          </a:p>
          <a:p>
            <a:r>
              <a:rPr lang="en-GB" dirty="0"/>
              <a:t>Process Mapping</a:t>
            </a:r>
          </a:p>
          <a:p>
            <a:r>
              <a:rPr lang="en-GB" dirty="0"/>
              <a:t>Fishbone Analysis</a:t>
            </a:r>
          </a:p>
          <a:p>
            <a:r>
              <a:rPr lang="en-GB" dirty="0"/>
              <a:t>Surveys</a:t>
            </a:r>
            <a:endParaRPr lang="en-US" dirty="0"/>
          </a:p>
          <a:p>
            <a:endParaRPr lang="en-GB" dirty="0"/>
          </a:p>
        </p:txBody>
      </p:sp>
      <p:sp>
        <p:nvSpPr>
          <p:cNvPr id="5" name="Flowchart: Connector 4">
            <a:extLst>
              <a:ext uri="{FF2B5EF4-FFF2-40B4-BE49-F238E27FC236}">
                <a16:creationId xmlns:a16="http://schemas.microsoft.com/office/drawing/2014/main" id="{3BDC75D5-3951-4EBF-9DFA-632ADD6578B0}"/>
              </a:ext>
            </a:extLst>
          </p:cNvPr>
          <p:cNvSpPr/>
          <p:nvPr/>
        </p:nvSpPr>
        <p:spPr>
          <a:xfrm>
            <a:off x="10647340" y="5347592"/>
            <a:ext cx="1171615" cy="1186462"/>
          </a:xfrm>
          <a:prstGeom prst="flowChartConnector">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udio 7">
            <a:hlinkClick r:id="" action="ppaction://media"/>
            <a:extLst>
              <a:ext uri="{FF2B5EF4-FFF2-40B4-BE49-F238E27FC236}">
                <a16:creationId xmlns:a16="http://schemas.microsoft.com/office/drawing/2014/main" id="{948AE586-E4CC-4AA4-B8B3-6D95E3D211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59227767"/>
      </p:ext>
    </p:extLst>
  </p:cSld>
  <p:clrMapOvr>
    <a:masterClrMapping/>
  </p:clrMapOvr>
  <mc:AlternateContent xmlns:mc="http://schemas.openxmlformats.org/markup-compatibility/2006" xmlns:p14="http://schemas.microsoft.com/office/powerpoint/2010/main">
    <mc:Choice Requires="p14">
      <p:transition spd="slow" p14:dur="2000" advTm="34976"/>
    </mc:Choice>
    <mc:Fallback xmlns="">
      <p:transition spd="slow" advTm="34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0B442-E3D0-4BD6-8BEF-D852F0CF5CBC}"/>
              </a:ext>
            </a:extLst>
          </p:cNvPr>
          <p:cNvGrpSpPr/>
          <p:nvPr/>
        </p:nvGrpSpPr>
        <p:grpSpPr>
          <a:xfrm>
            <a:off x="1113174" y="271654"/>
            <a:ext cx="8425069" cy="6446296"/>
            <a:chOff x="1113174" y="271654"/>
            <a:chExt cx="8425069" cy="6446296"/>
          </a:xfrm>
        </p:grpSpPr>
        <p:sp>
          <p:nvSpPr>
            <p:cNvPr id="4" name="Arrow: Pentagon 3">
              <a:extLst>
                <a:ext uri="{FF2B5EF4-FFF2-40B4-BE49-F238E27FC236}">
                  <a16:creationId xmlns:a16="http://schemas.microsoft.com/office/drawing/2014/main" id="{1EE0F278-B9A6-44CD-81E2-87F408DCFDD9}"/>
                </a:ext>
              </a:extLst>
            </p:cNvPr>
            <p:cNvSpPr/>
            <p:nvPr/>
          </p:nvSpPr>
          <p:spPr>
            <a:xfrm>
              <a:off x="1113177" y="271654"/>
              <a:ext cx="5158413" cy="7802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duty doctor list has increased by 50% in the last two weeks</a:t>
              </a:r>
            </a:p>
          </p:txBody>
        </p:sp>
        <p:sp>
          <p:nvSpPr>
            <p:cNvPr id="6" name="Arrow: Pentagon 5">
              <a:extLst>
                <a:ext uri="{FF2B5EF4-FFF2-40B4-BE49-F238E27FC236}">
                  <a16:creationId xmlns:a16="http://schemas.microsoft.com/office/drawing/2014/main" id="{DEA36D78-7D14-4298-B883-D74C1A8A4B75}"/>
                </a:ext>
              </a:extLst>
            </p:cNvPr>
            <p:cNvSpPr/>
            <p:nvPr/>
          </p:nvSpPr>
          <p:spPr>
            <a:xfrm>
              <a:off x="1113174" y="1366633"/>
              <a:ext cx="5158413" cy="78022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reception team have booked extra patients onto the duty doctor list instead of giving them a routine appointment</a:t>
              </a:r>
            </a:p>
          </p:txBody>
        </p:sp>
        <p:sp>
          <p:nvSpPr>
            <p:cNvPr id="7" name="Arrow: Pentagon 6">
              <a:extLst>
                <a:ext uri="{FF2B5EF4-FFF2-40B4-BE49-F238E27FC236}">
                  <a16:creationId xmlns:a16="http://schemas.microsoft.com/office/drawing/2014/main" id="{EA06D175-670A-43AF-9777-B9EF2A04F3DE}"/>
                </a:ext>
              </a:extLst>
            </p:cNvPr>
            <p:cNvSpPr/>
            <p:nvPr/>
          </p:nvSpPr>
          <p:spPr>
            <a:xfrm>
              <a:off x="1113174" y="2370486"/>
              <a:ext cx="5158413" cy="78022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extra cases have been booked by two new reception staff who have recently jointed the practice </a:t>
              </a:r>
            </a:p>
          </p:txBody>
        </p:sp>
        <p:sp>
          <p:nvSpPr>
            <p:cNvPr id="8" name="Arrow: Pentagon 7">
              <a:extLst>
                <a:ext uri="{FF2B5EF4-FFF2-40B4-BE49-F238E27FC236}">
                  <a16:creationId xmlns:a16="http://schemas.microsoft.com/office/drawing/2014/main" id="{04EC0BD5-A4BF-4C6B-954B-96AD9C438C68}"/>
                </a:ext>
              </a:extLst>
            </p:cNvPr>
            <p:cNvSpPr/>
            <p:nvPr/>
          </p:nvSpPr>
          <p:spPr>
            <a:xfrm>
              <a:off x="1113179" y="3374339"/>
              <a:ext cx="5158408" cy="78022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new reception staff have not completed their induction training, so are not familiar with the triage process</a:t>
              </a:r>
            </a:p>
          </p:txBody>
        </p:sp>
        <p:sp>
          <p:nvSpPr>
            <p:cNvPr id="9" name="Arrow: Pentagon 8">
              <a:extLst>
                <a:ext uri="{FF2B5EF4-FFF2-40B4-BE49-F238E27FC236}">
                  <a16:creationId xmlns:a16="http://schemas.microsoft.com/office/drawing/2014/main" id="{04F76563-2990-4159-B54F-97AAF2EBD856}"/>
                </a:ext>
              </a:extLst>
            </p:cNvPr>
            <p:cNvSpPr/>
            <p:nvPr/>
          </p:nvSpPr>
          <p:spPr>
            <a:xfrm>
              <a:off x="1113174" y="4378192"/>
              <a:ext cx="5158408" cy="78022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lead reception staff member who delivers induction training has been off sick</a:t>
              </a:r>
            </a:p>
          </p:txBody>
        </p:sp>
        <p:sp>
          <p:nvSpPr>
            <p:cNvPr id="10" name="Rectangle 9">
              <a:extLst>
                <a:ext uri="{FF2B5EF4-FFF2-40B4-BE49-F238E27FC236}">
                  <a16:creationId xmlns:a16="http://schemas.microsoft.com/office/drawing/2014/main" id="{7253FC23-2490-4686-8016-08B5F67920BE}"/>
                </a:ext>
              </a:extLst>
            </p:cNvPr>
            <p:cNvSpPr/>
            <p:nvPr/>
          </p:nvSpPr>
          <p:spPr>
            <a:xfrm>
              <a:off x="6877878" y="362781"/>
              <a:ext cx="1649896" cy="700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05823F4-0E14-4F6E-9DAB-4AC95EA76676}"/>
                </a:ext>
              </a:extLst>
            </p:cNvPr>
            <p:cNvSpPr/>
            <p:nvPr/>
          </p:nvSpPr>
          <p:spPr>
            <a:xfrm>
              <a:off x="6877878" y="1398935"/>
              <a:ext cx="1649896" cy="700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WHY?</a:t>
              </a:r>
              <a:endParaRPr lang="en-GB" sz="1800" b="1" dirty="0"/>
            </a:p>
          </p:txBody>
        </p:sp>
        <p:sp>
          <p:nvSpPr>
            <p:cNvPr id="12" name="Rectangle 11">
              <a:extLst>
                <a:ext uri="{FF2B5EF4-FFF2-40B4-BE49-F238E27FC236}">
                  <a16:creationId xmlns:a16="http://schemas.microsoft.com/office/drawing/2014/main" id="{C295A721-1163-419A-BC76-750B13757A64}"/>
                </a:ext>
              </a:extLst>
            </p:cNvPr>
            <p:cNvSpPr/>
            <p:nvPr/>
          </p:nvSpPr>
          <p:spPr>
            <a:xfrm>
              <a:off x="6877878" y="2417699"/>
              <a:ext cx="1649896" cy="700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WHY?</a:t>
              </a:r>
              <a:endParaRPr lang="en-GB" sz="1800" b="1" dirty="0"/>
            </a:p>
          </p:txBody>
        </p:sp>
        <p:sp>
          <p:nvSpPr>
            <p:cNvPr id="13" name="Rectangle 12">
              <a:extLst>
                <a:ext uri="{FF2B5EF4-FFF2-40B4-BE49-F238E27FC236}">
                  <a16:creationId xmlns:a16="http://schemas.microsoft.com/office/drawing/2014/main" id="{004C5867-C43D-4EE7-BEAA-111BBEAD2E29}"/>
                </a:ext>
              </a:extLst>
            </p:cNvPr>
            <p:cNvSpPr/>
            <p:nvPr/>
          </p:nvSpPr>
          <p:spPr>
            <a:xfrm>
              <a:off x="6877878" y="3453853"/>
              <a:ext cx="1649896" cy="700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WHY?</a:t>
              </a:r>
              <a:endParaRPr lang="en-GB" sz="1800" b="1" dirty="0"/>
            </a:p>
          </p:txBody>
        </p:sp>
        <p:sp>
          <p:nvSpPr>
            <p:cNvPr id="14" name="Rectangle 13">
              <a:extLst>
                <a:ext uri="{FF2B5EF4-FFF2-40B4-BE49-F238E27FC236}">
                  <a16:creationId xmlns:a16="http://schemas.microsoft.com/office/drawing/2014/main" id="{CCFE7EE5-1D30-4CD6-886B-3787C7EE6BC5}"/>
                </a:ext>
              </a:extLst>
            </p:cNvPr>
            <p:cNvSpPr/>
            <p:nvPr/>
          </p:nvSpPr>
          <p:spPr>
            <a:xfrm>
              <a:off x="6877878" y="4457710"/>
              <a:ext cx="1649896" cy="700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WHY?</a:t>
              </a:r>
              <a:endParaRPr lang="en-GB" sz="1800" b="1" dirty="0"/>
            </a:p>
          </p:txBody>
        </p:sp>
        <p:sp>
          <p:nvSpPr>
            <p:cNvPr id="15" name="TextBox 14">
              <a:extLst>
                <a:ext uri="{FF2B5EF4-FFF2-40B4-BE49-F238E27FC236}">
                  <a16:creationId xmlns:a16="http://schemas.microsoft.com/office/drawing/2014/main" id="{912B20FB-30C9-421D-9E9F-D5227DDDAFE0}"/>
                </a:ext>
              </a:extLst>
            </p:cNvPr>
            <p:cNvSpPr txBox="1"/>
            <p:nvPr/>
          </p:nvSpPr>
          <p:spPr>
            <a:xfrm>
              <a:off x="7106478" y="556591"/>
              <a:ext cx="1113183" cy="400110"/>
            </a:xfrm>
            <a:prstGeom prst="rect">
              <a:avLst/>
            </a:prstGeom>
            <a:noFill/>
          </p:spPr>
          <p:txBody>
            <a:bodyPr wrap="square" rtlCol="0">
              <a:spAutoFit/>
            </a:bodyPr>
            <a:lstStyle/>
            <a:p>
              <a:pPr algn="ctr"/>
              <a:r>
                <a:rPr lang="en-US" sz="2000" b="1" dirty="0"/>
                <a:t>WHY?</a:t>
              </a:r>
              <a:endParaRPr lang="en-GB" sz="2000" b="1" dirty="0"/>
            </a:p>
          </p:txBody>
        </p:sp>
        <p:sp>
          <p:nvSpPr>
            <p:cNvPr id="16" name="Arrow: Pentagon 15">
              <a:extLst>
                <a:ext uri="{FF2B5EF4-FFF2-40B4-BE49-F238E27FC236}">
                  <a16:creationId xmlns:a16="http://schemas.microsoft.com/office/drawing/2014/main" id="{37A4348B-6954-47D2-8C98-72FD62785D92}"/>
                </a:ext>
              </a:extLst>
            </p:cNvPr>
            <p:cNvSpPr/>
            <p:nvPr/>
          </p:nvSpPr>
          <p:spPr>
            <a:xfrm rot="5400000">
              <a:off x="7282905" y="5056540"/>
              <a:ext cx="839842" cy="1649896"/>
            </a:xfrm>
            <a:prstGeom prst="homePlate">
              <a:avLst>
                <a:gd name="adj" fmla="val 485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D6F1AA5-51BD-43A5-A6EE-BA49D499E5C6}"/>
                </a:ext>
              </a:extLst>
            </p:cNvPr>
            <p:cNvSpPr txBox="1"/>
            <p:nvPr/>
          </p:nvSpPr>
          <p:spPr>
            <a:xfrm>
              <a:off x="7106478" y="5512156"/>
              <a:ext cx="1262270" cy="369332"/>
            </a:xfrm>
            <a:prstGeom prst="rect">
              <a:avLst/>
            </a:prstGeom>
            <a:noFill/>
          </p:spPr>
          <p:txBody>
            <a:bodyPr wrap="square" rtlCol="0">
              <a:spAutoFit/>
            </a:bodyPr>
            <a:lstStyle/>
            <a:p>
              <a:r>
                <a:rPr lang="en-US" b="1" dirty="0">
                  <a:solidFill>
                    <a:schemeClr val="bg1"/>
                  </a:solidFill>
                </a:rPr>
                <a:t>Root Cause</a:t>
              </a:r>
              <a:endParaRPr lang="en-GB" b="1" dirty="0">
                <a:solidFill>
                  <a:schemeClr val="bg1"/>
                </a:solidFill>
              </a:endParaRPr>
            </a:p>
          </p:txBody>
        </p:sp>
        <p:sp>
          <p:nvSpPr>
            <p:cNvPr id="18" name="TextBox 17">
              <a:extLst>
                <a:ext uri="{FF2B5EF4-FFF2-40B4-BE49-F238E27FC236}">
                  <a16:creationId xmlns:a16="http://schemas.microsoft.com/office/drawing/2014/main" id="{CEBC9854-9881-41C2-AD29-D0A7B2D42C7C}"/>
                </a:ext>
              </a:extLst>
            </p:cNvPr>
            <p:cNvSpPr txBox="1"/>
            <p:nvPr/>
          </p:nvSpPr>
          <p:spPr>
            <a:xfrm>
              <a:off x="6271582" y="6348618"/>
              <a:ext cx="3266661" cy="369332"/>
            </a:xfrm>
            <a:prstGeom prst="rect">
              <a:avLst/>
            </a:prstGeom>
            <a:noFill/>
          </p:spPr>
          <p:txBody>
            <a:bodyPr wrap="square" rtlCol="0">
              <a:spAutoFit/>
            </a:bodyPr>
            <a:lstStyle/>
            <a:p>
              <a:r>
                <a:rPr lang="en-US" b="1" dirty="0"/>
                <a:t>Now start to think of solutions</a:t>
              </a:r>
              <a:endParaRPr lang="en-GB" b="1" dirty="0"/>
            </a:p>
          </p:txBody>
        </p:sp>
      </p:grpSp>
      <p:pic>
        <p:nvPicPr>
          <p:cNvPr id="19" name="Audio 18">
            <a:hlinkClick r:id="" action="ppaction://media"/>
            <a:extLst>
              <a:ext uri="{FF2B5EF4-FFF2-40B4-BE49-F238E27FC236}">
                <a16:creationId xmlns:a16="http://schemas.microsoft.com/office/drawing/2014/main" id="{D0B33F1F-C774-473F-8D3E-2AA24CC1B2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20" name="Rectangle 19">
            <a:extLst>
              <a:ext uri="{FF2B5EF4-FFF2-40B4-BE49-F238E27FC236}">
                <a16:creationId xmlns:a16="http://schemas.microsoft.com/office/drawing/2014/main" id="{3AAF23D8-57F6-409C-A321-5721018F679E}"/>
              </a:ext>
            </a:extLst>
          </p:cNvPr>
          <p:cNvSpPr/>
          <p:nvPr/>
        </p:nvSpPr>
        <p:spPr>
          <a:xfrm>
            <a:off x="9288379" y="1"/>
            <a:ext cx="2903621" cy="139893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81375D09-7EE9-4776-A691-CBBEF41D19FF}"/>
              </a:ext>
            </a:extLst>
          </p:cNvPr>
          <p:cNvSpPr txBox="1"/>
          <p:nvPr/>
        </p:nvSpPr>
        <p:spPr>
          <a:xfrm>
            <a:off x="9538243" y="362781"/>
            <a:ext cx="2454445" cy="646331"/>
          </a:xfrm>
          <a:prstGeom prst="rect">
            <a:avLst/>
          </a:prstGeom>
          <a:noFill/>
        </p:spPr>
        <p:txBody>
          <a:bodyPr wrap="square" rtlCol="0">
            <a:spAutoFit/>
          </a:bodyPr>
          <a:lstStyle/>
          <a:p>
            <a:pPr algn="ctr"/>
            <a:r>
              <a:rPr lang="en-GB" sz="3600" dirty="0">
                <a:solidFill>
                  <a:schemeClr val="bg1"/>
                </a:solidFill>
              </a:rPr>
              <a:t>The 5 Whys </a:t>
            </a:r>
          </a:p>
        </p:txBody>
      </p:sp>
    </p:spTree>
    <p:extLst>
      <p:ext uri="{BB962C8B-B14F-4D97-AF65-F5344CB8AC3E}">
        <p14:creationId xmlns:p14="http://schemas.microsoft.com/office/powerpoint/2010/main" val="179506566"/>
      </p:ext>
    </p:extLst>
  </p:cSld>
  <p:clrMapOvr>
    <a:masterClrMapping/>
  </p:clrMapOvr>
  <mc:AlternateContent xmlns:mc="http://schemas.openxmlformats.org/markup-compatibility/2006" xmlns:p14="http://schemas.microsoft.com/office/powerpoint/2010/main">
    <mc:Choice Requires="p14">
      <p:transition spd="slow" p14:dur="2000" advTm="85301"/>
    </mc:Choice>
    <mc:Fallback xmlns="">
      <p:transition spd="slow" advTm="8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9B3438C-7CDE-4889-BE58-627C6E123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6257" y="2103502"/>
            <a:ext cx="7235647" cy="47271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E74AB41-8F1E-4BA2-BB49-B5AF4E175C92}"/>
              </a:ext>
            </a:extLst>
          </p:cNvPr>
          <p:cNvSpPr/>
          <p:nvPr/>
        </p:nvSpPr>
        <p:spPr>
          <a:xfrm>
            <a:off x="0" y="-35745"/>
            <a:ext cx="12192000" cy="9046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EFA1A9-6CA6-428A-807F-C8B224B9F747}"/>
              </a:ext>
            </a:extLst>
          </p:cNvPr>
          <p:cNvSpPr>
            <a:spLocks noGrp="1"/>
          </p:cNvSpPr>
          <p:nvPr>
            <p:ph type="title"/>
          </p:nvPr>
        </p:nvSpPr>
        <p:spPr>
          <a:xfrm>
            <a:off x="910119" y="-187137"/>
            <a:ext cx="10515600" cy="1325563"/>
          </a:xfrm>
        </p:spPr>
        <p:txBody>
          <a:bodyPr/>
          <a:lstStyle/>
          <a:p>
            <a:pPr algn="ctr"/>
            <a:r>
              <a:rPr lang="en-US" dirty="0">
                <a:solidFill>
                  <a:schemeClr val="bg1"/>
                </a:solidFill>
              </a:rPr>
              <a:t>Process Mapping</a:t>
            </a:r>
            <a:endParaRPr lang="en-GB" dirty="0">
              <a:solidFill>
                <a:schemeClr val="bg1"/>
              </a:solidFill>
            </a:endParaRPr>
          </a:p>
        </p:txBody>
      </p:sp>
      <p:sp>
        <p:nvSpPr>
          <p:cNvPr id="3" name="Content Placeholder 2">
            <a:extLst>
              <a:ext uri="{FF2B5EF4-FFF2-40B4-BE49-F238E27FC236}">
                <a16:creationId xmlns:a16="http://schemas.microsoft.com/office/drawing/2014/main" id="{609FA509-64D3-41A5-817D-356D703E3F73}"/>
              </a:ext>
            </a:extLst>
          </p:cNvPr>
          <p:cNvSpPr>
            <a:spLocks noGrp="1"/>
          </p:cNvSpPr>
          <p:nvPr>
            <p:ph idx="1"/>
          </p:nvPr>
        </p:nvSpPr>
        <p:spPr>
          <a:xfrm>
            <a:off x="766281" y="966508"/>
            <a:ext cx="10515600" cy="1325563"/>
          </a:xfrm>
        </p:spPr>
        <p:txBody>
          <a:bodyPr/>
          <a:lstStyle/>
          <a:p>
            <a:pPr marL="0" indent="0">
              <a:buNone/>
            </a:pPr>
            <a:r>
              <a:rPr lang="en-US" dirty="0"/>
              <a:t>Process mapping is a tool used to chart each step of a process. Process mapping creates a visual representation of all the steps in a process. It is best created by a group of people involved in the process. </a:t>
            </a:r>
            <a:endParaRPr lang="en-GB" dirty="0"/>
          </a:p>
        </p:txBody>
      </p:sp>
      <p:pic>
        <p:nvPicPr>
          <p:cNvPr id="4" name="Audio 3">
            <a:hlinkClick r:id="" action="ppaction://media"/>
            <a:extLst>
              <a:ext uri="{FF2B5EF4-FFF2-40B4-BE49-F238E27FC236}">
                <a16:creationId xmlns:a16="http://schemas.microsoft.com/office/drawing/2014/main" id="{0EF24ED2-79A5-44EF-9433-F43F6891F2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4044519"/>
      </p:ext>
    </p:extLst>
  </p:cSld>
  <p:clrMapOvr>
    <a:masterClrMapping/>
  </p:clrMapOvr>
  <mc:AlternateContent xmlns:mc="http://schemas.openxmlformats.org/markup-compatibility/2006" xmlns:p14="http://schemas.microsoft.com/office/powerpoint/2010/main">
    <mc:Choice Requires="p14">
      <p:transition spd="slow" p14:dur="2000" advTm="53897"/>
    </mc:Choice>
    <mc:Fallback xmlns="">
      <p:transition spd="slow" advTm="5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75DB489-F80E-429F-A385-C508E8F0C5EC}"/>
              </a:ext>
            </a:extLst>
          </p:cNvPr>
          <p:cNvSpPr/>
          <p:nvPr/>
        </p:nvSpPr>
        <p:spPr>
          <a:xfrm>
            <a:off x="0" y="-114049"/>
            <a:ext cx="12192000"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31014DF-FCAE-44FE-B433-660F961D9A88}"/>
              </a:ext>
            </a:extLst>
          </p:cNvPr>
          <p:cNvSpPr>
            <a:spLocks noGrp="1"/>
          </p:cNvSpPr>
          <p:nvPr>
            <p:ph type="title"/>
          </p:nvPr>
        </p:nvSpPr>
        <p:spPr>
          <a:xfrm>
            <a:off x="838200" y="-110222"/>
            <a:ext cx="10515600" cy="1325563"/>
          </a:xfrm>
        </p:spPr>
        <p:txBody>
          <a:bodyPr/>
          <a:lstStyle/>
          <a:p>
            <a:pPr algn="ctr"/>
            <a:r>
              <a:rPr lang="en-US" dirty="0">
                <a:solidFill>
                  <a:schemeClr val="bg1"/>
                </a:solidFill>
              </a:rPr>
              <a:t>Fishbone Analysis</a:t>
            </a:r>
            <a:endParaRPr lang="en-GB" dirty="0">
              <a:solidFill>
                <a:schemeClr val="bg1"/>
              </a:solidFill>
            </a:endParaRPr>
          </a:p>
        </p:txBody>
      </p:sp>
      <p:pic>
        <p:nvPicPr>
          <p:cNvPr id="5" name="Content Placeholder 4" descr="Dead Fish Skeleton outline">
            <a:extLst>
              <a:ext uri="{FF2B5EF4-FFF2-40B4-BE49-F238E27FC236}">
                <a16:creationId xmlns:a16="http://schemas.microsoft.com/office/drawing/2014/main" id="{4787A342-8CE4-492E-B0F4-751B8833C59D}"/>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6270" y="-370680"/>
            <a:ext cx="8114506" cy="8114506"/>
          </a:xfrm>
        </p:spPr>
      </p:pic>
      <p:sp>
        <p:nvSpPr>
          <p:cNvPr id="8" name="TextBox 7">
            <a:extLst>
              <a:ext uri="{FF2B5EF4-FFF2-40B4-BE49-F238E27FC236}">
                <a16:creationId xmlns:a16="http://schemas.microsoft.com/office/drawing/2014/main" id="{9C5B0BFF-F6BB-49DA-9ABA-CB7C218E8A5A}"/>
              </a:ext>
            </a:extLst>
          </p:cNvPr>
          <p:cNvSpPr txBox="1"/>
          <p:nvPr/>
        </p:nvSpPr>
        <p:spPr>
          <a:xfrm rot="2718887">
            <a:off x="5105387" y="3110621"/>
            <a:ext cx="2524125" cy="369332"/>
          </a:xfrm>
          <a:prstGeom prst="rect">
            <a:avLst/>
          </a:prstGeom>
          <a:noFill/>
        </p:spPr>
        <p:txBody>
          <a:bodyPr wrap="square" rtlCol="0">
            <a:spAutoFit/>
          </a:bodyPr>
          <a:lstStyle/>
          <a:p>
            <a:r>
              <a:rPr lang="en-GB" b="1" dirty="0">
                <a:solidFill>
                  <a:srgbClr val="FF0000"/>
                </a:solidFill>
              </a:rPr>
              <a:t>MATERIALS</a:t>
            </a:r>
          </a:p>
        </p:txBody>
      </p:sp>
      <p:grpSp>
        <p:nvGrpSpPr>
          <p:cNvPr id="14" name="Group 13">
            <a:extLst>
              <a:ext uri="{FF2B5EF4-FFF2-40B4-BE49-F238E27FC236}">
                <a16:creationId xmlns:a16="http://schemas.microsoft.com/office/drawing/2014/main" id="{1ECEBA01-BD45-41F7-AFC3-0A36C4DDEF85}"/>
              </a:ext>
            </a:extLst>
          </p:cNvPr>
          <p:cNvGrpSpPr/>
          <p:nvPr/>
        </p:nvGrpSpPr>
        <p:grpSpPr>
          <a:xfrm>
            <a:off x="2373545" y="1856068"/>
            <a:ext cx="7178706" cy="3493004"/>
            <a:chOff x="2373545" y="1856068"/>
            <a:chExt cx="7178706" cy="3493004"/>
          </a:xfrm>
        </p:grpSpPr>
        <p:sp>
          <p:nvSpPr>
            <p:cNvPr id="6" name="TextBox 5">
              <a:extLst>
                <a:ext uri="{FF2B5EF4-FFF2-40B4-BE49-F238E27FC236}">
                  <a16:creationId xmlns:a16="http://schemas.microsoft.com/office/drawing/2014/main" id="{0CF2ED10-CB68-4BF5-9C93-41B83D93E020}"/>
                </a:ext>
              </a:extLst>
            </p:cNvPr>
            <p:cNvSpPr txBox="1"/>
            <p:nvPr/>
          </p:nvSpPr>
          <p:spPr>
            <a:xfrm>
              <a:off x="7923475" y="3489957"/>
              <a:ext cx="1628776" cy="461665"/>
            </a:xfrm>
            <a:prstGeom prst="rect">
              <a:avLst/>
            </a:prstGeom>
            <a:noFill/>
          </p:spPr>
          <p:txBody>
            <a:bodyPr wrap="square" rtlCol="0">
              <a:spAutoFit/>
            </a:bodyPr>
            <a:lstStyle/>
            <a:p>
              <a:r>
                <a:rPr lang="en-GB" sz="2400" b="1" dirty="0">
                  <a:solidFill>
                    <a:schemeClr val="accent1">
                      <a:lumMod val="75000"/>
                    </a:schemeClr>
                  </a:solidFill>
                </a:rPr>
                <a:t>PROBLEM</a:t>
              </a:r>
            </a:p>
          </p:txBody>
        </p:sp>
        <p:sp>
          <p:nvSpPr>
            <p:cNvPr id="7" name="TextBox 6">
              <a:extLst>
                <a:ext uri="{FF2B5EF4-FFF2-40B4-BE49-F238E27FC236}">
                  <a16:creationId xmlns:a16="http://schemas.microsoft.com/office/drawing/2014/main" id="{00BB68CE-CF93-434B-8B59-F0A58C1DA6B1}"/>
                </a:ext>
              </a:extLst>
            </p:cNvPr>
            <p:cNvSpPr txBox="1"/>
            <p:nvPr/>
          </p:nvSpPr>
          <p:spPr>
            <a:xfrm rot="2718887">
              <a:off x="5852730" y="2933465"/>
              <a:ext cx="2524125" cy="369332"/>
            </a:xfrm>
            <a:prstGeom prst="rect">
              <a:avLst/>
            </a:prstGeom>
            <a:noFill/>
          </p:spPr>
          <p:txBody>
            <a:bodyPr wrap="square" rtlCol="0">
              <a:spAutoFit/>
            </a:bodyPr>
            <a:lstStyle/>
            <a:p>
              <a:r>
                <a:rPr lang="en-GB" b="1" dirty="0">
                  <a:solidFill>
                    <a:srgbClr val="FF0000"/>
                  </a:solidFill>
                </a:rPr>
                <a:t>ENVIRONMENT</a:t>
              </a:r>
            </a:p>
          </p:txBody>
        </p:sp>
        <p:sp>
          <p:nvSpPr>
            <p:cNvPr id="9" name="TextBox 8">
              <a:extLst>
                <a:ext uri="{FF2B5EF4-FFF2-40B4-BE49-F238E27FC236}">
                  <a16:creationId xmlns:a16="http://schemas.microsoft.com/office/drawing/2014/main" id="{51D0FD23-B723-4ABC-9D01-3932AD822052}"/>
                </a:ext>
              </a:extLst>
            </p:cNvPr>
            <p:cNvSpPr txBox="1"/>
            <p:nvPr/>
          </p:nvSpPr>
          <p:spPr>
            <a:xfrm rot="2718887">
              <a:off x="4358045" y="3340108"/>
              <a:ext cx="2524125" cy="369332"/>
            </a:xfrm>
            <a:prstGeom prst="rect">
              <a:avLst/>
            </a:prstGeom>
            <a:noFill/>
          </p:spPr>
          <p:txBody>
            <a:bodyPr wrap="square" rtlCol="0">
              <a:spAutoFit/>
            </a:bodyPr>
            <a:lstStyle/>
            <a:p>
              <a:r>
                <a:rPr lang="en-GB" b="1" dirty="0">
                  <a:solidFill>
                    <a:srgbClr val="FF0000"/>
                  </a:solidFill>
                </a:rPr>
                <a:t>PEOPLE</a:t>
              </a:r>
            </a:p>
          </p:txBody>
        </p:sp>
        <p:sp>
          <p:nvSpPr>
            <p:cNvPr id="10" name="TextBox 9">
              <a:extLst>
                <a:ext uri="{FF2B5EF4-FFF2-40B4-BE49-F238E27FC236}">
                  <a16:creationId xmlns:a16="http://schemas.microsoft.com/office/drawing/2014/main" id="{EDC4D333-9A1E-485E-A6BD-CDB3855F7054}"/>
                </a:ext>
              </a:extLst>
            </p:cNvPr>
            <p:cNvSpPr txBox="1"/>
            <p:nvPr/>
          </p:nvSpPr>
          <p:spPr>
            <a:xfrm rot="18838452">
              <a:off x="4748713" y="3758497"/>
              <a:ext cx="2524125" cy="369332"/>
            </a:xfrm>
            <a:prstGeom prst="rect">
              <a:avLst/>
            </a:prstGeom>
            <a:noFill/>
          </p:spPr>
          <p:txBody>
            <a:bodyPr wrap="square" rtlCol="0">
              <a:spAutoFit/>
            </a:bodyPr>
            <a:lstStyle/>
            <a:p>
              <a:r>
                <a:rPr lang="en-GB" b="1" dirty="0">
                  <a:solidFill>
                    <a:srgbClr val="FF0000"/>
                  </a:solidFill>
                </a:rPr>
                <a:t>EQUIPMENT</a:t>
              </a:r>
            </a:p>
          </p:txBody>
        </p:sp>
        <p:sp>
          <p:nvSpPr>
            <p:cNvPr id="11" name="TextBox 10">
              <a:extLst>
                <a:ext uri="{FF2B5EF4-FFF2-40B4-BE49-F238E27FC236}">
                  <a16:creationId xmlns:a16="http://schemas.microsoft.com/office/drawing/2014/main" id="{86E9F118-0154-4346-9493-AD0750986328}"/>
                </a:ext>
              </a:extLst>
            </p:cNvPr>
            <p:cNvSpPr txBox="1"/>
            <p:nvPr/>
          </p:nvSpPr>
          <p:spPr>
            <a:xfrm rot="18827268">
              <a:off x="4056308" y="3560319"/>
              <a:ext cx="2524125" cy="369332"/>
            </a:xfrm>
            <a:prstGeom prst="rect">
              <a:avLst/>
            </a:prstGeom>
            <a:noFill/>
          </p:spPr>
          <p:txBody>
            <a:bodyPr wrap="square" rtlCol="0">
              <a:spAutoFit/>
            </a:bodyPr>
            <a:lstStyle/>
            <a:p>
              <a:r>
                <a:rPr lang="en-GB" b="1" dirty="0">
                  <a:solidFill>
                    <a:srgbClr val="FF0000"/>
                  </a:solidFill>
                </a:rPr>
                <a:t>PROCESS</a:t>
              </a:r>
            </a:p>
          </p:txBody>
        </p:sp>
        <p:sp>
          <p:nvSpPr>
            <p:cNvPr id="12" name="TextBox 11">
              <a:extLst>
                <a:ext uri="{FF2B5EF4-FFF2-40B4-BE49-F238E27FC236}">
                  <a16:creationId xmlns:a16="http://schemas.microsoft.com/office/drawing/2014/main" id="{03A78533-79AC-4E23-BC2D-B25DF25343D2}"/>
                </a:ext>
              </a:extLst>
            </p:cNvPr>
            <p:cNvSpPr txBox="1"/>
            <p:nvPr/>
          </p:nvSpPr>
          <p:spPr>
            <a:xfrm rot="18827268">
              <a:off x="5575283" y="3902344"/>
              <a:ext cx="2524125" cy="369332"/>
            </a:xfrm>
            <a:prstGeom prst="rect">
              <a:avLst/>
            </a:prstGeom>
            <a:noFill/>
          </p:spPr>
          <p:txBody>
            <a:bodyPr wrap="square" rtlCol="0">
              <a:spAutoFit/>
            </a:bodyPr>
            <a:lstStyle/>
            <a:p>
              <a:r>
                <a:rPr lang="en-GB" b="1" dirty="0">
                  <a:solidFill>
                    <a:srgbClr val="FF0000"/>
                  </a:solidFill>
                </a:rPr>
                <a:t>MEASUREMENT</a:t>
              </a:r>
            </a:p>
          </p:txBody>
        </p:sp>
        <p:sp>
          <p:nvSpPr>
            <p:cNvPr id="13" name="TextBox 12">
              <a:extLst>
                <a:ext uri="{FF2B5EF4-FFF2-40B4-BE49-F238E27FC236}">
                  <a16:creationId xmlns:a16="http://schemas.microsoft.com/office/drawing/2014/main" id="{DB60EBE7-A82C-421B-BD64-2BB570BE576A}"/>
                </a:ext>
              </a:extLst>
            </p:cNvPr>
            <p:cNvSpPr txBox="1"/>
            <p:nvPr/>
          </p:nvSpPr>
          <p:spPr>
            <a:xfrm>
              <a:off x="2373545" y="3455740"/>
              <a:ext cx="1628776" cy="461665"/>
            </a:xfrm>
            <a:prstGeom prst="rect">
              <a:avLst/>
            </a:prstGeom>
            <a:noFill/>
          </p:spPr>
          <p:txBody>
            <a:bodyPr wrap="square" rtlCol="0">
              <a:spAutoFit/>
            </a:bodyPr>
            <a:lstStyle/>
            <a:p>
              <a:r>
                <a:rPr lang="en-GB" sz="2400" b="1" dirty="0">
                  <a:solidFill>
                    <a:schemeClr val="accent1">
                      <a:lumMod val="75000"/>
                    </a:schemeClr>
                  </a:solidFill>
                </a:rPr>
                <a:t>CAUSES</a:t>
              </a:r>
            </a:p>
          </p:txBody>
        </p:sp>
      </p:grpSp>
      <p:pic>
        <p:nvPicPr>
          <p:cNvPr id="23" name="Audio 22">
            <a:hlinkClick r:id="" action="ppaction://media"/>
            <a:extLst>
              <a:ext uri="{FF2B5EF4-FFF2-40B4-BE49-F238E27FC236}">
                <a16:creationId xmlns:a16="http://schemas.microsoft.com/office/drawing/2014/main" id="{A143DFA8-F2B2-4B28-AACA-E52777FF89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86231796"/>
      </p:ext>
    </p:extLst>
  </p:cSld>
  <p:clrMapOvr>
    <a:masterClrMapping/>
  </p:clrMapOvr>
  <mc:AlternateContent xmlns:mc="http://schemas.openxmlformats.org/markup-compatibility/2006" xmlns:p14="http://schemas.microsoft.com/office/powerpoint/2010/main">
    <mc:Choice Requires="p14">
      <p:transition spd="slow" p14:dur="2000" advTm="96099"/>
    </mc:Choice>
    <mc:Fallback xmlns="">
      <p:transition spd="slow" advTm="9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75849A-029D-4E81-B43C-A5131E710912}"/>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Objectives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07E89C7-13C8-49DF-B66A-B019D2B4E15C}"/>
              </a:ext>
            </a:extLst>
          </p:cNvPr>
          <p:cNvSpPr>
            <a:spLocks noGrp="1"/>
          </p:cNvSpPr>
          <p:nvPr>
            <p:ph idx="1"/>
          </p:nvPr>
        </p:nvSpPr>
        <p:spPr>
          <a:xfrm>
            <a:off x="4447308" y="1153572"/>
            <a:ext cx="6906491" cy="5585619"/>
          </a:xfrm>
        </p:spPr>
        <p:txBody>
          <a:bodyPr anchor="ctr">
            <a:normAutofit/>
          </a:bodyPr>
          <a:lstStyle/>
          <a:p>
            <a:r>
              <a:rPr lang="en-GB" dirty="0"/>
              <a:t>What is Quality Improvement?</a:t>
            </a:r>
          </a:p>
          <a:p>
            <a:r>
              <a:rPr lang="en-GB" dirty="0"/>
              <a:t>How does QI compare to Audit?</a:t>
            </a:r>
          </a:p>
          <a:p>
            <a:r>
              <a:rPr lang="en-GB" dirty="0"/>
              <a:t>Choosing a project</a:t>
            </a:r>
          </a:p>
          <a:p>
            <a:r>
              <a:rPr lang="en-GB" dirty="0"/>
              <a:t>Understanding the problem and collecting baseline data</a:t>
            </a:r>
          </a:p>
          <a:p>
            <a:r>
              <a:rPr lang="en-GB" dirty="0"/>
              <a:t>Writing SMART Aims</a:t>
            </a:r>
          </a:p>
          <a:p>
            <a:r>
              <a:rPr lang="en-GB" dirty="0"/>
              <a:t>PDSA Cycles </a:t>
            </a:r>
          </a:p>
          <a:p>
            <a:r>
              <a:rPr lang="en-GB" dirty="0"/>
              <a:t>Summary and Reflection</a:t>
            </a:r>
          </a:p>
          <a:p>
            <a:r>
              <a:rPr lang="en-GB" dirty="0"/>
              <a:t>QIP Examples </a:t>
            </a:r>
          </a:p>
          <a:p>
            <a:endParaRPr lang="en-GB" dirty="0"/>
          </a:p>
          <a:p>
            <a:endParaRPr lang="en-GB" dirty="0"/>
          </a:p>
        </p:txBody>
      </p:sp>
      <p:pic>
        <p:nvPicPr>
          <p:cNvPr id="6" name="Audio 5">
            <a:hlinkClick r:id="" action="ppaction://media"/>
            <a:extLst>
              <a:ext uri="{FF2B5EF4-FFF2-40B4-BE49-F238E27FC236}">
                <a16:creationId xmlns:a16="http://schemas.microsoft.com/office/drawing/2014/main" id="{B973EAAD-35FA-4996-AAF3-A5ABF85F22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4476160"/>
      </p:ext>
    </p:extLst>
  </p:cSld>
  <p:clrMapOvr>
    <a:masterClrMapping/>
  </p:clrMapOvr>
  <mc:AlternateContent xmlns:mc="http://schemas.openxmlformats.org/markup-compatibility/2006" xmlns:p14="http://schemas.microsoft.com/office/powerpoint/2010/main">
    <mc:Choice Requires="p14">
      <p:transition spd="slow" p14:dur="2000" advTm="35327"/>
    </mc:Choice>
    <mc:Fallback xmlns="">
      <p:transition spd="slow" advTm="3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59EF4-705C-4F87-ACA9-6CAD3317C17F}"/>
              </a:ext>
            </a:extLst>
          </p:cNvPr>
          <p:cNvSpPr>
            <a:spLocks noGrp="1"/>
          </p:cNvSpPr>
          <p:nvPr>
            <p:ph type="title"/>
          </p:nvPr>
        </p:nvSpPr>
        <p:spPr>
          <a:xfrm>
            <a:off x="838200" y="230439"/>
            <a:ext cx="10515600" cy="836361"/>
          </a:xfrm>
        </p:spPr>
        <p:txBody>
          <a:bodyPr/>
          <a:lstStyle/>
          <a:p>
            <a:endParaRPr lang="en-GB" dirty="0"/>
          </a:p>
        </p:txBody>
      </p:sp>
      <p:sp>
        <p:nvSpPr>
          <p:cNvPr id="3" name="Content Placeholder 2">
            <a:extLst>
              <a:ext uri="{FF2B5EF4-FFF2-40B4-BE49-F238E27FC236}">
                <a16:creationId xmlns:a16="http://schemas.microsoft.com/office/drawing/2014/main" id="{DEF65C7F-39CF-4064-AB6C-A606CBEC822B}"/>
              </a:ext>
            </a:extLst>
          </p:cNvPr>
          <p:cNvSpPr>
            <a:spLocks noGrp="1"/>
          </p:cNvSpPr>
          <p:nvPr>
            <p:ph idx="1"/>
          </p:nvPr>
        </p:nvSpPr>
        <p:spPr/>
        <p:txBody>
          <a:bodyPr/>
          <a:lstStyle/>
          <a:p>
            <a:pPr marL="0" indent="0">
              <a:buNone/>
            </a:pPr>
            <a:r>
              <a:rPr lang="en-GB" dirty="0"/>
              <a:t>You need to collect your baseline data as the starting point for your measurement for improvement </a:t>
            </a:r>
          </a:p>
          <a:p>
            <a:pPr marL="0" indent="0">
              <a:buNone/>
            </a:pPr>
            <a:endParaRPr lang="en-GB" dirty="0"/>
          </a:p>
          <a:p>
            <a:pPr marL="0" indent="0">
              <a:buNone/>
            </a:pPr>
            <a:r>
              <a:rPr lang="en-GB" dirty="0"/>
              <a:t>Do this early on in your project so that you have plenty of time to demonstrate change</a:t>
            </a:r>
          </a:p>
          <a:p>
            <a:pPr marL="0" indent="0">
              <a:buNone/>
            </a:pPr>
            <a:endParaRPr lang="en-GB" dirty="0"/>
          </a:p>
        </p:txBody>
      </p:sp>
      <p:sp>
        <p:nvSpPr>
          <p:cNvPr id="4" name="Rectangle 3">
            <a:extLst>
              <a:ext uri="{FF2B5EF4-FFF2-40B4-BE49-F238E27FC236}">
                <a16:creationId xmlns:a16="http://schemas.microsoft.com/office/drawing/2014/main" id="{667952A5-EF2E-4294-B620-CA0C6E85B669}"/>
              </a:ext>
            </a:extLst>
          </p:cNvPr>
          <p:cNvSpPr/>
          <p:nvPr/>
        </p:nvSpPr>
        <p:spPr>
          <a:xfrm>
            <a:off x="0" y="-114049"/>
            <a:ext cx="12192000"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Collecting Your Baseline Data</a:t>
            </a:r>
          </a:p>
        </p:txBody>
      </p:sp>
      <p:pic>
        <p:nvPicPr>
          <p:cNvPr id="6" name="Picture 5" descr="Graphical user interface, application, PowerPoint&#10;&#10;Description automatically generated">
            <a:extLst>
              <a:ext uri="{FF2B5EF4-FFF2-40B4-BE49-F238E27FC236}">
                <a16:creationId xmlns:a16="http://schemas.microsoft.com/office/drawing/2014/main" id="{760669DE-27CD-4F74-B6DF-2420FA0CA7C0}"/>
              </a:ext>
            </a:extLst>
          </p:cNvPr>
          <p:cNvPicPr>
            <a:picLocks noChangeAspect="1"/>
          </p:cNvPicPr>
          <p:nvPr/>
        </p:nvPicPr>
        <p:blipFill rotWithShape="1">
          <a:blip r:embed="rId4"/>
          <a:srcRect l="73677" t="48690" r="6048" b="15618"/>
          <a:stretch/>
        </p:blipFill>
        <p:spPr bwMode="auto">
          <a:xfrm rot="5400000">
            <a:off x="678859" y="4717364"/>
            <a:ext cx="1963854" cy="1856540"/>
          </a:xfrm>
          <a:prstGeom prst="rect">
            <a:avLst/>
          </a:prstGeom>
          <a:ln>
            <a:noFill/>
          </a:ln>
          <a:extLst>
            <a:ext uri="{53640926-AAD7-44D8-BBD7-CCE9431645EC}">
              <a14:shadowObscured xmlns:a14="http://schemas.microsoft.com/office/drawing/2010/main"/>
            </a:ext>
          </a:extLst>
        </p:spPr>
      </p:pic>
      <p:sp>
        <p:nvSpPr>
          <p:cNvPr id="7" name="Flowchart: Connector 6">
            <a:extLst>
              <a:ext uri="{FF2B5EF4-FFF2-40B4-BE49-F238E27FC236}">
                <a16:creationId xmlns:a16="http://schemas.microsoft.com/office/drawing/2014/main" id="{406D4463-B6DC-4D6D-BE7D-0CAF019D3ABD}"/>
              </a:ext>
            </a:extLst>
          </p:cNvPr>
          <p:cNvSpPr/>
          <p:nvPr/>
        </p:nvSpPr>
        <p:spPr>
          <a:xfrm>
            <a:off x="1684087" y="4763494"/>
            <a:ext cx="1010653" cy="1046748"/>
          </a:xfrm>
          <a:prstGeom prst="flowChartConnector">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B8145234-2FFE-46BD-A402-4A1D975CE2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60740761"/>
      </p:ext>
    </p:extLst>
  </p:cSld>
  <p:clrMapOvr>
    <a:masterClrMapping/>
  </p:clrMapOvr>
  <mc:AlternateContent xmlns:mc="http://schemas.openxmlformats.org/markup-compatibility/2006" xmlns:p14="http://schemas.microsoft.com/office/powerpoint/2010/main">
    <mc:Choice Requires="p14">
      <p:transition spd="slow" p14:dur="2000" advTm="20960"/>
    </mc:Choice>
    <mc:Fallback xmlns="">
      <p:transition spd="slow" advTm="20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D7D2C8D-D2D1-4F14-B03C-0954D1FE33A6}"/>
              </a:ext>
            </a:extLst>
          </p:cNvPr>
          <p:cNvSpPr/>
          <p:nvPr/>
        </p:nvSpPr>
        <p:spPr>
          <a:xfrm>
            <a:off x="388620" y="414746"/>
            <a:ext cx="4011930" cy="111918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F37F860-ACA5-4A5F-AB91-B00094C45A9B}"/>
              </a:ext>
            </a:extLst>
          </p:cNvPr>
          <p:cNvSpPr>
            <a:spLocks noGrp="1"/>
          </p:cNvSpPr>
          <p:nvPr>
            <p:ph type="title"/>
          </p:nvPr>
        </p:nvSpPr>
        <p:spPr/>
        <p:txBody>
          <a:bodyPr/>
          <a:lstStyle/>
          <a:p>
            <a:r>
              <a:rPr lang="en-GB" dirty="0">
                <a:solidFill>
                  <a:schemeClr val="bg1"/>
                </a:solidFill>
              </a:rPr>
              <a:t>Lets Recap: </a:t>
            </a:r>
          </a:p>
        </p:txBody>
      </p:sp>
      <p:sp>
        <p:nvSpPr>
          <p:cNvPr id="3" name="Content Placeholder 2">
            <a:extLst>
              <a:ext uri="{FF2B5EF4-FFF2-40B4-BE49-F238E27FC236}">
                <a16:creationId xmlns:a16="http://schemas.microsoft.com/office/drawing/2014/main" id="{792A4DFB-F736-4763-BF45-4FC7A63A184F}"/>
              </a:ext>
            </a:extLst>
          </p:cNvPr>
          <p:cNvSpPr>
            <a:spLocks noGrp="1"/>
          </p:cNvSpPr>
          <p:nvPr>
            <p:ph idx="1"/>
          </p:nvPr>
        </p:nvSpPr>
        <p:spPr>
          <a:xfrm>
            <a:off x="838200" y="1740309"/>
            <a:ext cx="10515600" cy="4351338"/>
          </a:xfrm>
        </p:spPr>
        <p:txBody>
          <a:bodyPr/>
          <a:lstStyle/>
          <a:p>
            <a:pPr marL="0" indent="0">
              <a:buNone/>
            </a:pPr>
            <a:r>
              <a:rPr lang="en-GB" dirty="0"/>
              <a:t>You’ve identified a problem</a:t>
            </a:r>
          </a:p>
          <a:p>
            <a:pPr marL="0" indent="0">
              <a:buNone/>
            </a:pPr>
            <a:endParaRPr lang="en-GB" dirty="0"/>
          </a:p>
          <a:p>
            <a:pPr marL="0" indent="0">
              <a:buNone/>
            </a:pPr>
            <a:r>
              <a:rPr lang="en-GB" dirty="0"/>
              <a:t>You’ve analysed this problem and identified a cause or multiple causes that you think you can change </a:t>
            </a:r>
          </a:p>
          <a:p>
            <a:pPr marL="0" indent="0">
              <a:buNone/>
            </a:pPr>
            <a:endParaRPr lang="en-GB" dirty="0"/>
          </a:p>
          <a:p>
            <a:pPr marL="0" indent="0">
              <a:buNone/>
            </a:pPr>
            <a:r>
              <a:rPr lang="en-GB" dirty="0"/>
              <a:t>You’ve collected your baseline data from which your subsequent measurements will inform a change </a:t>
            </a:r>
          </a:p>
        </p:txBody>
      </p:sp>
      <p:pic>
        <p:nvPicPr>
          <p:cNvPr id="5" name="Picture 4" descr="Graphical user interface, application, PowerPoint&#10;&#10;Description automatically generated">
            <a:extLst>
              <a:ext uri="{FF2B5EF4-FFF2-40B4-BE49-F238E27FC236}">
                <a16:creationId xmlns:a16="http://schemas.microsoft.com/office/drawing/2014/main" id="{FCF15132-7650-4A75-AFE7-65F866CC13B2}"/>
              </a:ext>
            </a:extLst>
          </p:cNvPr>
          <p:cNvPicPr>
            <a:picLocks noChangeAspect="1"/>
          </p:cNvPicPr>
          <p:nvPr/>
        </p:nvPicPr>
        <p:blipFill rotWithShape="1">
          <a:blip r:embed="rId5"/>
          <a:srcRect l="73677" t="48690" r="6048" b="15618"/>
          <a:stretch/>
        </p:blipFill>
        <p:spPr bwMode="auto">
          <a:xfrm rot="20912853">
            <a:off x="9757544" y="4668384"/>
            <a:ext cx="1963854" cy="1856540"/>
          </a:xfrm>
          <a:prstGeom prst="rect">
            <a:avLst/>
          </a:prstGeom>
          <a:ln>
            <a:noFill/>
          </a:ln>
          <a:extLst>
            <a:ext uri="{53640926-AAD7-44D8-BBD7-CCE9431645EC}">
              <a14:shadowObscured xmlns:a14="http://schemas.microsoft.com/office/drawing/2010/main"/>
            </a:ext>
          </a:extLst>
        </p:spPr>
      </p:pic>
      <p:sp>
        <p:nvSpPr>
          <p:cNvPr id="6" name="Flowchart: Connector 5">
            <a:extLst>
              <a:ext uri="{FF2B5EF4-FFF2-40B4-BE49-F238E27FC236}">
                <a16:creationId xmlns:a16="http://schemas.microsoft.com/office/drawing/2014/main" id="{F771AB17-5E06-4EA1-80D8-2009DBACEAFC}"/>
              </a:ext>
            </a:extLst>
          </p:cNvPr>
          <p:cNvSpPr/>
          <p:nvPr/>
        </p:nvSpPr>
        <p:spPr>
          <a:xfrm>
            <a:off x="9755800" y="4712053"/>
            <a:ext cx="1171615" cy="1186462"/>
          </a:xfrm>
          <a:prstGeom prst="flowChartConnector">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CAEBF9E9-5C34-480A-A3FD-EDEEF54013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42609749"/>
      </p:ext>
    </p:extLst>
  </p:cSld>
  <p:clrMapOvr>
    <a:masterClrMapping/>
  </p:clrMapOvr>
  <mc:AlternateContent xmlns:mc="http://schemas.openxmlformats.org/markup-compatibility/2006" xmlns:p14="http://schemas.microsoft.com/office/powerpoint/2010/main">
    <mc:Choice Requires="p14">
      <p:transition spd="slow" p14:dur="2000" advTm="17448"/>
    </mc:Choice>
    <mc:Fallback xmlns="">
      <p:transition spd="slow" advTm="1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D4B6D61-F9BF-49F1-9749-CAD91AB7851E}"/>
              </a:ext>
            </a:extLst>
          </p:cNvPr>
          <p:cNvSpPr>
            <a:spLocks noGrp="1"/>
          </p:cNvSpPr>
          <p:nvPr>
            <p:ph type="title"/>
          </p:nvPr>
        </p:nvSpPr>
        <p:spPr>
          <a:xfrm>
            <a:off x="838200" y="365125"/>
            <a:ext cx="10515600" cy="1325563"/>
          </a:xfrm>
        </p:spPr>
        <p:txBody>
          <a:bodyPr>
            <a:normAutofit/>
          </a:bodyPr>
          <a:lstStyle/>
          <a:p>
            <a:pPr algn="ctr"/>
            <a:r>
              <a:rPr lang="en-US" b="1" dirty="0"/>
              <a:t>Write your AIM</a:t>
            </a:r>
            <a:r>
              <a:rPr lang="en-US" dirty="0"/>
              <a:t> </a:t>
            </a:r>
            <a:endParaRPr lang="en-GB"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6" name="Picture 2" descr="SMART acronym">
            <a:extLst>
              <a:ext uri="{FF2B5EF4-FFF2-40B4-BE49-F238E27FC236}">
                <a16:creationId xmlns:a16="http://schemas.microsoft.com/office/drawing/2014/main" id="{486BAF33-B9A1-4A0C-AA8E-4259A28C8A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158" y="1636283"/>
            <a:ext cx="8962070" cy="447525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85859D3-EE1D-4DB8-8DD8-6AAE1751E4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18029478"/>
      </p:ext>
    </p:extLst>
  </p:cSld>
  <p:clrMapOvr>
    <a:masterClrMapping/>
  </p:clrMapOvr>
  <mc:AlternateContent xmlns:mc="http://schemas.openxmlformats.org/markup-compatibility/2006" xmlns:p14="http://schemas.microsoft.com/office/powerpoint/2010/main">
    <mc:Choice Requires="p14">
      <p:transition spd="slow" p14:dur="2000" advTm="89847"/>
    </mc:Choice>
    <mc:Fallback xmlns="">
      <p:transition spd="slow" advTm="89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8F26DD-B468-4ABB-8472-683FFC6C9F76}"/>
              </a:ext>
            </a:extLst>
          </p:cNvPr>
          <p:cNvSpPr>
            <a:spLocks noGrp="1"/>
          </p:cNvSpPr>
          <p:nvPr>
            <p:ph type="title"/>
          </p:nvPr>
        </p:nvSpPr>
        <p:spPr>
          <a:xfrm>
            <a:off x="686834" y="1153572"/>
            <a:ext cx="3200400" cy="4461163"/>
          </a:xfrm>
        </p:spPr>
        <p:txBody>
          <a:bodyPr>
            <a:normAutofit/>
          </a:bodyPr>
          <a:lstStyle/>
          <a:p>
            <a:r>
              <a:rPr lang="en-GB">
                <a:solidFill>
                  <a:srgbClr val="FFFFFF"/>
                </a:solidFill>
              </a:rPr>
              <a:t>Stakeholder Engagement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6BA12DC-96A6-46DE-BCA7-FB46BF6935A1}"/>
              </a:ext>
            </a:extLst>
          </p:cNvPr>
          <p:cNvSpPr>
            <a:spLocks noGrp="1"/>
          </p:cNvSpPr>
          <p:nvPr>
            <p:ph idx="1"/>
          </p:nvPr>
        </p:nvSpPr>
        <p:spPr>
          <a:xfrm>
            <a:off x="4447308" y="591344"/>
            <a:ext cx="6906491" cy="5585619"/>
          </a:xfrm>
        </p:spPr>
        <p:txBody>
          <a:bodyPr anchor="ctr">
            <a:normAutofit/>
          </a:bodyPr>
          <a:lstStyle/>
          <a:p>
            <a:pPr marL="0" indent="0">
              <a:buNone/>
            </a:pPr>
            <a:r>
              <a:rPr lang="en-GB" sz="2400" b="1" dirty="0"/>
              <a:t>Who are stakeholders? </a:t>
            </a:r>
          </a:p>
          <a:p>
            <a:pPr marL="0" indent="0">
              <a:buNone/>
            </a:pPr>
            <a:endParaRPr lang="en-US" sz="2400" dirty="0"/>
          </a:p>
          <a:p>
            <a:pPr marL="0" indent="0">
              <a:buNone/>
            </a:pPr>
            <a:r>
              <a:rPr lang="en-US" sz="2400" b="1" dirty="0"/>
              <a:t>Why is stakeholder engagement important?</a:t>
            </a:r>
            <a:r>
              <a:rPr lang="en-US" sz="2400" dirty="0"/>
              <a:t> </a:t>
            </a:r>
            <a:endParaRPr lang="en-GB" sz="2400" dirty="0"/>
          </a:p>
        </p:txBody>
      </p:sp>
      <p:pic>
        <p:nvPicPr>
          <p:cNvPr id="4" name="Audio 3">
            <a:hlinkClick r:id="" action="ppaction://media"/>
            <a:extLst>
              <a:ext uri="{FF2B5EF4-FFF2-40B4-BE49-F238E27FC236}">
                <a16:creationId xmlns:a16="http://schemas.microsoft.com/office/drawing/2014/main" id="{C0799266-EBAD-4E7D-B792-DC984BB15A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20184246"/>
      </p:ext>
    </p:extLst>
  </p:cSld>
  <p:clrMapOvr>
    <a:masterClrMapping/>
  </p:clrMapOvr>
  <mc:AlternateContent xmlns:mc="http://schemas.openxmlformats.org/markup-compatibility/2006" xmlns:p14="http://schemas.microsoft.com/office/powerpoint/2010/main">
    <mc:Choice Requires="p14">
      <p:transition spd="slow" p14:dur="2000" advTm="74378"/>
    </mc:Choice>
    <mc:Fallback xmlns="">
      <p:transition spd="slow" advTm="7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9F5B82-7B51-4453-8150-774DFF864192}"/>
              </a:ext>
            </a:extLst>
          </p:cNvPr>
          <p:cNvSpPr/>
          <p:nvPr/>
        </p:nvSpPr>
        <p:spPr>
          <a:xfrm>
            <a:off x="0" y="-114049"/>
            <a:ext cx="12192000"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22B4C6-DA6E-41B7-8AC4-9D4AFA814422}"/>
              </a:ext>
            </a:extLst>
          </p:cNvPr>
          <p:cNvSpPr>
            <a:spLocks noGrp="1"/>
          </p:cNvSpPr>
          <p:nvPr>
            <p:ph type="title"/>
          </p:nvPr>
        </p:nvSpPr>
        <p:spPr>
          <a:xfrm>
            <a:off x="1235632" y="-6881"/>
            <a:ext cx="10515600" cy="1325563"/>
          </a:xfrm>
        </p:spPr>
        <p:txBody>
          <a:bodyPr/>
          <a:lstStyle/>
          <a:p>
            <a:pPr algn="ctr"/>
            <a:r>
              <a:rPr lang="en-US" dirty="0">
                <a:solidFill>
                  <a:schemeClr val="bg1"/>
                </a:solidFill>
              </a:rPr>
              <a:t>The heart of QI – the PDSA cycle</a:t>
            </a:r>
            <a:endParaRPr lang="en-GB" dirty="0">
              <a:solidFill>
                <a:schemeClr val="bg1"/>
              </a:solidFill>
            </a:endParaRPr>
          </a:p>
        </p:txBody>
      </p:sp>
      <p:pic>
        <p:nvPicPr>
          <p:cNvPr id="1026" name="Picture 2" descr="Plan, Do, Study, Act (PDSA) cycles | Quality Improvement">
            <a:extLst>
              <a:ext uri="{FF2B5EF4-FFF2-40B4-BE49-F238E27FC236}">
                <a16:creationId xmlns:a16="http://schemas.microsoft.com/office/drawing/2014/main" id="{3C919903-D899-4B59-B271-24AF1F99B64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79024" y="1947545"/>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w to Improve | IHI - Institute for Healthcare Improvement">
            <a:extLst>
              <a:ext uri="{FF2B5EF4-FFF2-40B4-BE49-F238E27FC236}">
                <a16:creationId xmlns:a16="http://schemas.microsoft.com/office/drawing/2014/main" id="{B55FDB98-BBE8-4A66-AB3F-7EEC02EEB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223449"/>
            <a:ext cx="3874578" cy="526942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8E5E3DD-3C78-4275-A635-09FD85864C64}"/>
              </a:ext>
            </a:extLst>
          </p:cNvPr>
          <p:cNvGrpSpPr/>
          <p:nvPr/>
        </p:nvGrpSpPr>
        <p:grpSpPr>
          <a:xfrm>
            <a:off x="9902349" y="1947545"/>
            <a:ext cx="1848883" cy="1429352"/>
            <a:chOff x="8013843" y="1382143"/>
            <a:chExt cx="1993185" cy="1709707"/>
          </a:xfrm>
        </p:grpSpPr>
        <p:sp>
          <p:nvSpPr>
            <p:cNvPr id="7" name="TextBox 6">
              <a:extLst>
                <a:ext uri="{FF2B5EF4-FFF2-40B4-BE49-F238E27FC236}">
                  <a16:creationId xmlns:a16="http://schemas.microsoft.com/office/drawing/2014/main" id="{2E9C7AA0-6ED6-4B5C-BE7E-E477310858E4}"/>
                </a:ext>
              </a:extLst>
            </p:cNvPr>
            <p:cNvSpPr txBox="1"/>
            <p:nvPr/>
          </p:nvSpPr>
          <p:spPr>
            <a:xfrm>
              <a:off x="8013843" y="1382143"/>
              <a:ext cx="1623317" cy="461665"/>
            </a:xfrm>
            <a:prstGeom prst="rect">
              <a:avLst/>
            </a:prstGeom>
            <a:noFill/>
          </p:spPr>
          <p:txBody>
            <a:bodyPr wrap="square" rtlCol="0">
              <a:spAutoFit/>
            </a:bodyPr>
            <a:lstStyle/>
            <a:p>
              <a:r>
                <a:rPr lang="en-US" sz="2400" b="1" dirty="0"/>
                <a:t>Aim</a:t>
              </a:r>
              <a:endParaRPr lang="en-GB" sz="2400" b="1" dirty="0"/>
            </a:p>
          </p:txBody>
        </p:sp>
        <p:sp>
          <p:nvSpPr>
            <p:cNvPr id="8" name="TextBox 7">
              <a:extLst>
                <a:ext uri="{FF2B5EF4-FFF2-40B4-BE49-F238E27FC236}">
                  <a16:creationId xmlns:a16="http://schemas.microsoft.com/office/drawing/2014/main" id="{3DEDD33D-2366-4624-ADD6-9F45F2F89850}"/>
                </a:ext>
              </a:extLst>
            </p:cNvPr>
            <p:cNvSpPr txBox="1"/>
            <p:nvPr/>
          </p:nvSpPr>
          <p:spPr>
            <a:xfrm>
              <a:off x="8126859" y="2006164"/>
              <a:ext cx="1623317" cy="461665"/>
            </a:xfrm>
            <a:prstGeom prst="rect">
              <a:avLst/>
            </a:prstGeom>
            <a:noFill/>
          </p:spPr>
          <p:txBody>
            <a:bodyPr wrap="square" rtlCol="0">
              <a:spAutoFit/>
            </a:bodyPr>
            <a:lstStyle/>
            <a:p>
              <a:r>
                <a:rPr lang="en-US" sz="2400" b="1" dirty="0"/>
                <a:t>Measure</a:t>
              </a:r>
              <a:endParaRPr lang="en-GB" sz="2400" b="1" dirty="0"/>
            </a:p>
          </p:txBody>
        </p:sp>
        <p:sp>
          <p:nvSpPr>
            <p:cNvPr id="9" name="TextBox 8">
              <a:extLst>
                <a:ext uri="{FF2B5EF4-FFF2-40B4-BE49-F238E27FC236}">
                  <a16:creationId xmlns:a16="http://schemas.microsoft.com/office/drawing/2014/main" id="{16C1A0E7-3E9D-4F21-B3F1-78E3CB2FB0ED}"/>
                </a:ext>
              </a:extLst>
            </p:cNvPr>
            <p:cNvSpPr txBox="1"/>
            <p:nvPr/>
          </p:nvSpPr>
          <p:spPr>
            <a:xfrm>
              <a:off x="8250148" y="2630185"/>
              <a:ext cx="1756880" cy="461665"/>
            </a:xfrm>
            <a:prstGeom prst="rect">
              <a:avLst/>
            </a:prstGeom>
            <a:noFill/>
          </p:spPr>
          <p:txBody>
            <a:bodyPr wrap="square" rtlCol="0">
              <a:spAutoFit/>
            </a:bodyPr>
            <a:lstStyle/>
            <a:p>
              <a:r>
                <a:rPr lang="en-US" sz="2400" b="1" dirty="0"/>
                <a:t>Change</a:t>
              </a:r>
              <a:endParaRPr lang="en-GB" sz="2400" b="1" dirty="0"/>
            </a:p>
          </p:txBody>
        </p:sp>
      </p:grpSp>
      <p:pic>
        <p:nvPicPr>
          <p:cNvPr id="3" name="Audio 2">
            <a:hlinkClick r:id="" action="ppaction://media"/>
            <a:extLst>
              <a:ext uri="{FF2B5EF4-FFF2-40B4-BE49-F238E27FC236}">
                <a16:creationId xmlns:a16="http://schemas.microsoft.com/office/drawing/2014/main" id="{89CF26E9-B39A-4F38-B80E-54A07416F1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56731872"/>
      </p:ext>
    </p:extLst>
  </p:cSld>
  <p:clrMapOvr>
    <a:masterClrMapping/>
  </p:clrMapOvr>
  <mc:AlternateContent xmlns:mc="http://schemas.openxmlformats.org/markup-compatibility/2006" xmlns:p14="http://schemas.microsoft.com/office/powerpoint/2010/main">
    <mc:Choice Requires="p14">
      <p:transition spd="slow" p14:dur="2000" advTm="44465"/>
    </mc:Choice>
    <mc:Fallback xmlns="">
      <p:transition spd="slow" advTm="44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FDDB-50A8-47CB-8956-4CF4A02B3A13}"/>
              </a:ext>
            </a:extLst>
          </p:cNvPr>
          <p:cNvSpPr>
            <a:spLocks noGrp="1"/>
          </p:cNvSpPr>
          <p:nvPr>
            <p:ph type="title"/>
          </p:nvPr>
        </p:nvSpPr>
        <p:spPr>
          <a:xfrm>
            <a:off x="838200" y="934085"/>
            <a:ext cx="10515600" cy="1325563"/>
          </a:xfrm>
        </p:spPr>
        <p:txBody>
          <a:bodyPr/>
          <a:lstStyle/>
          <a:p>
            <a:pPr algn="ctr"/>
            <a:r>
              <a:rPr lang="en-GB" b="1"/>
              <a:t>PLAN</a:t>
            </a:r>
            <a:endParaRPr lang="en-GB" b="1" dirty="0"/>
          </a:p>
        </p:txBody>
      </p:sp>
      <p:sp>
        <p:nvSpPr>
          <p:cNvPr id="4" name="TextBox 3">
            <a:extLst>
              <a:ext uri="{FF2B5EF4-FFF2-40B4-BE49-F238E27FC236}">
                <a16:creationId xmlns:a16="http://schemas.microsoft.com/office/drawing/2014/main" id="{D4699F17-09F2-4F9E-90C4-C0F50F1B81F3}"/>
              </a:ext>
            </a:extLst>
          </p:cNvPr>
          <p:cNvSpPr txBox="1"/>
          <p:nvPr/>
        </p:nvSpPr>
        <p:spPr>
          <a:xfrm>
            <a:off x="955040" y="3119120"/>
            <a:ext cx="10535920" cy="3323987"/>
          </a:xfrm>
          <a:prstGeom prst="rect">
            <a:avLst/>
          </a:prstGeom>
          <a:noFill/>
        </p:spPr>
        <p:txBody>
          <a:bodyPr wrap="square" rtlCol="0">
            <a:spAutoFit/>
          </a:bodyPr>
          <a:lstStyle/>
          <a:p>
            <a:r>
              <a:rPr lang="en-GB" sz="2400" dirty="0"/>
              <a:t>1. You’ve identified and analysed a problem</a:t>
            </a:r>
          </a:p>
          <a:p>
            <a:endParaRPr lang="en-GB" sz="2400" dirty="0"/>
          </a:p>
          <a:p>
            <a:r>
              <a:rPr lang="en-GB" sz="2400" dirty="0"/>
              <a:t>2. You’ve collected you baseline data and started to engage your stakeholders</a:t>
            </a:r>
          </a:p>
          <a:p>
            <a:endParaRPr lang="en-GB" sz="2400" dirty="0"/>
          </a:p>
          <a:p>
            <a:r>
              <a:rPr lang="en-GB" sz="2400" dirty="0"/>
              <a:t>3. You’ve developed your aim for improvement which is SMART</a:t>
            </a:r>
          </a:p>
          <a:p>
            <a:endParaRPr lang="en-GB" sz="2400" dirty="0"/>
          </a:p>
          <a:p>
            <a:endParaRPr lang="en-GB" sz="2400" dirty="0"/>
          </a:p>
          <a:p>
            <a:r>
              <a:rPr lang="en-GB" sz="2400" b="1" dirty="0"/>
              <a:t>    Now what are you going to do?</a:t>
            </a:r>
          </a:p>
          <a:p>
            <a:endParaRPr lang="en-GB" dirty="0"/>
          </a:p>
        </p:txBody>
      </p:sp>
      <p:pic>
        <p:nvPicPr>
          <p:cNvPr id="5" name="Picture 2" descr="Plan, Do, Study, Act (PDSA) cycles | Quality Improvement">
            <a:extLst>
              <a:ext uri="{FF2B5EF4-FFF2-40B4-BE49-F238E27FC236}">
                <a16:creationId xmlns:a16="http://schemas.microsoft.com/office/drawing/2014/main" id="{7468F904-F02F-429A-9748-CD02428F218A}"/>
              </a:ext>
            </a:extLst>
          </p:cNvPr>
          <p:cNvPicPr>
            <a:picLocks noGrp="1" noChangeAspect="1" noChangeArrowheads="1"/>
          </p:cNvPicPr>
          <p:nvPr>
            <p:ph idx="1"/>
          </p:nvPr>
        </p:nvPicPr>
        <p:blipFill>
          <a:blip r:embed="rId4">
            <a:alphaModFix amt="41000"/>
            <a:extLst>
              <a:ext uri="{28A0092B-C50C-407E-A947-70E740481C1C}">
                <a14:useLocalDpi xmlns:a14="http://schemas.microsoft.com/office/drawing/2010/main" val="0"/>
              </a:ext>
            </a:extLst>
          </a:blip>
          <a:srcRect/>
          <a:stretch>
            <a:fillRect/>
          </a:stretch>
        </p:blipFill>
        <p:spPr bwMode="auto">
          <a:xfrm>
            <a:off x="9731851" y="221773"/>
            <a:ext cx="2216309" cy="2216309"/>
          </a:xfrm>
          <a:prstGeom prst="rect">
            <a:avLst/>
          </a:prstGeom>
          <a:noFill/>
          <a:effectLst>
            <a:outerShdw blurRad="50800" dist="50800" dir="5400000" sx="1000" sy="1000" algn="ctr" rotWithShape="0">
              <a:srgbClr val="000000"/>
            </a:outerShdw>
          </a:effectLst>
        </p:spPr>
      </p:pic>
      <p:pic>
        <p:nvPicPr>
          <p:cNvPr id="23" name="Picture 22" descr="Graphical user interface, application, PowerPoint&#10;&#10;Description automatically generated">
            <a:extLst>
              <a:ext uri="{FF2B5EF4-FFF2-40B4-BE49-F238E27FC236}">
                <a16:creationId xmlns:a16="http://schemas.microsoft.com/office/drawing/2014/main" id="{90EC1792-A47D-427C-B4F2-32A993C72363}"/>
              </a:ext>
            </a:extLst>
          </p:cNvPr>
          <p:cNvPicPr>
            <a:picLocks noChangeAspect="1"/>
          </p:cNvPicPr>
          <p:nvPr/>
        </p:nvPicPr>
        <p:blipFill rotWithShape="1">
          <a:blip r:embed="rId5"/>
          <a:srcRect l="73677" t="48690" r="6048" b="15618"/>
          <a:stretch/>
        </p:blipFill>
        <p:spPr bwMode="auto">
          <a:xfrm rot="10361482">
            <a:off x="110111" y="191986"/>
            <a:ext cx="1963854" cy="1856540"/>
          </a:xfrm>
          <a:prstGeom prst="rect">
            <a:avLst/>
          </a:prstGeom>
          <a:ln>
            <a:noFill/>
          </a:ln>
          <a:extLst>
            <a:ext uri="{53640926-AAD7-44D8-BBD7-CCE9431645EC}">
              <a14:shadowObscured xmlns:a14="http://schemas.microsoft.com/office/drawing/2010/main"/>
            </a:ext>
          </a:extLst>
        </p:spPr>
      </p:pic>
      <p:pic>
        <p:nvPicPr>
          <p:cNvPr id="6" name="Audio 5">
            <a:hlinkClick r:id="" action="ppaction://media"/>
            <a:extLst>
              <a:ext uri="{FF2B5EF4-FFF2-40B4-BE49-F238E27FC236}">
                <a16:creationId xmlns:a16="http://schemas.microsoft.com/office/drawing/2014/main" id="{FDBEF57C-296A-4CB2-9C08-1FCE8E32CA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23013162"/>
      </p:ext>
    </p:extLst>
  </p:cSld>
  <p:clrMapOvr>
    <a:masterClrMapping/>
  </p:clrMapOvr>
  <mc:AlternateContent xmlns:mc="http://schemas.openxmlformats.org/markup-compatibility/2006" xmlns:p14="http://schemas.microsoft.com/office/powerpoint/2010/main">
    <mc:Choice Requires="p14">
      <p:transition spd="slow" p14:dur="2000" advTm="26306"/>
    </mc:Choice>
    <mc:Fallback xmlns="">
      <p:transition spd="slow" advTm="2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5337AD-ECF8-4B62-9C0B-61C1D87CB21D}"/>
              </a:ext>
            </a:extLst>
          </p:cNvPr>
          <p:cNvSpPr/>
          <p:nvPr/>
        </p:nvSpPr>
        <p:spPr>
          <a:xfrm>
            <a:off x="0" y="-114049"/>
            <a:ext cx="12192000" cy="12341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E259A-96C5-4DE7-BAC4-A4CB7EFA5B29}"/>
              </a:ext>
            </a:extLst>
          </p:cNvPr>
          <p:cNvSpPr>
            <a:spLocks noGrp="1"/>
          </p:cNvSpPr>
          <p:nvPr>
            <p:ph type="title"/>
          </p:nvPr>
        </p:nvSpPr>
        <p:spPr>
          <a:xfrm>
            <a:off x="756920" y="0"/>
            <a:ext cx="10515600" cy="1325563"/>
          </a:xfrm>
        </p:spPr>
        <p:txBody>
          <a:bodyPr/>
          <a:lstStyle/>
          <a:p>
            <a:pPr algn="ctr"/>
            <a:r>
              <a:rPr lang="en-GB" dirty="0">
                <a:solidFill>
                  <a:schemeClr val="bg1"/>
                </a:solidFill>
              </a:rPr>
              <a:t>Driver Diagrams</a:t>
            </a:r>
          </a:p>
        </p:txBody>
      </p:sp>
      <p:sp>
        <p:nvSpPr>
          <p:cNvPr id="3" name="Content Placeholder 2">
            <a:extLst>
              <a:ext uri="{FF2B5EF4-FFF2-40B4-BE49-F238E27FC236}">
                <a16:creationId xmlns:a16="http://schemas.microsoft.com/office/drawing/2014/main" id="{8F8E3A48-BFA8-452C-8B79-BC28628A8EC8}"/>
              </a:ext>
            </a:extLst>
          </p:cNvPr>
          <p:cNvSpPr>
            <a:spLocks noGrp="1"/>
          </p:cNvSpPr>
          <p:nvPr>
            <p:ph idx="1"/>
          </p:nvPr>
        </p:nvSpPr>
        <p:spPr>
          <a:xfrm>
            <a:off x="919480" y="1134905"/>
            <a:ext cx="10515600" cy="2783840"/>
          </a:xfrm>
        </p:spPr>
        <p:txBody>
          <a:bodyPr/>
          <a:lstStyle/>
          <a:p>
            <a:r>
              <a:rPr lang="en-US" dirty="0">
                <a:solidFill>
                  <a:srgbClr val="525252"/>
                </a:solidFill>
                <a:latin typeface="VAGRoundedLTPro-Bold"/>
              </a:rPr>
              <a:t>A useful tool to plan your PDSA cycles</a:t>
            </a:r>
            <a:endParaRPr lang="en-US" b="0" i="0" dirty="0">
              <a:solidFill>
                <a:srgbClr val="525252"/>
              </a:solidFill>
              <a:effectLst/>
              <a:latin typeface="VAGRoundedLTPro-Bold"/>
            </a:endParaRPr>
          </a:p>
          <a:p>
            <a:r>
              <a:rPr lang="en-US" b="0" i="0" dirty="0">
                <a:solidFill>
                  <a:srgbClr val="525252"/>
                </a:solidFill>
                <a:effectLst/>
                <a:latin typeface="VAGRoundedLTPro-Bold"/>
              </a:rPr>
              <a:t>Driver diagrams are a type of structured logic chart with three or more levels</a:t>
            </a:r>
          </a:p>
          <a:p>
            <a:pPr algn="l"/>
            <a:r>
              <a:rPr lang="en-US" b="0" i="0" dirty="0">
                <a:solidFill>
                  <a:srgbClr val="525252"/>
                </a:solidFill>
                <a:effectLst/>
                <a:latin typeface="VAGRoundedLTPro-Light"/>
              </a:rPr>
              <a:t>These include: a goal or vision; the high-level factors that you need to influence in order to achieve this goal (called ‘primary drivers’); specific projects and activities that would act upon these factors.</a:t>
            </a:r>
          </a:p>
          <a:p>
            <a:endParaRPr lang="en-GB" dirty="0"/>
          </a:p>
        </p:txBody>
      </p:sp>
      <p:pic>
        <p:nvPicPr>
          <p:cNvPr id="4100" name="Picture 4" descr="Building a driver diagram :: Quality Improvement::Central &amp;amp; North West  London">
            <a:extLst>
              <a:ext uri="{FF2B5EF4-FFF2-40B4-BE49-F238E27FC236}">
                <a16:creationId xmlns:a16="http://schemas.microsoft.com/office/drawing/2014/main" id="{F3D7ED86-0BCB-4E0E-8E3C-1AC89B0BC7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667" b="7020"/>
          <a:stretch/>
        </p:blipFill>
        <p:spPr bwMode="auto">
          <a:xfrm>
            <a:off x="1273810" y="3728086"/>
            <a:ext cx="9280694" cy="312991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1AA77806-DE04-4789-BDC3-E4255D5F9D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0662798"/>
      </p:ext>
    </p:extLst>
  </p:cSld>
  <p:clrMapOvr>
    <a:masterClrMapping/>
  </p:clrMapOvr>
  <mc:AlternateContent xmlns:mc="http://schemas.openxmlformats.org/markup-compatibility/2006" xmlns:p14="http://schemas.microsoft.com/office/powerpoint/2010/main">
    <mc:Choice Requires="p14">
      <p:transition spd="slow" p14:dur="2000" advTm="71434"/>
    </mc:Choice>
    <mc:Fallback xmlns="">
      <p:transition spd="slow" advTm="71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E85EB8-0D5F-48DF-AC55-421138AC8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3" y="0"/>
            <a:ext cx="73421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480D7C1A-D413-47FB-8484-40748DE3AB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74331458"/>
      </p:ext>
    </p:extLst>
  </p:cSld>
  <p:clrMapOvr>
    <a:masterClrMapping/>
  </p:clrMapOvr>
  <mc:AlternateContent xmlns:mc="http://schemas.openxmlformats.org/markup-compatibility/2006" xmlns:p14="http://schemas.microsoft.com/office/powerpoint/2010/main">
    <mc:Choice Requires="p14">
      <p:transition spd="slow" p14:dur="2000" advTm="72479"/>
    </mc:Choice>
    <mc:Fallback xmlns="">
      <p:transition spd="slow" advTm="7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5CB79-7F54-436D-B84D-1D9D60B5E4A9}"/>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a:solidFill>
                  <a:schemeClr val="tx1"/>
                </a:solidFill>
                <a:latin typeface="+mj-lt"/>
                <a:ea typeface="+mj-ea"/>
                <a:cs typeface="+mj-cs"/>
              </a:rPr>
              <a:t>Planning Continued</a:t>
            </a:r>
          </a:p>
        </p:txBody>
      </p:sp>
      <p:graphicFrame>
        <p:nvGraphicFramePr>
          <p:cNvPr id="4" name="Table 4">
            <a:extLst>
              <a:ext uri="{FF2B5EF4-FFF2-40B4-BE49-F238E27FC236}">
                <a16:creationId xmlns:a16="http://schemas.microsoft.com/office/drawing/2014/main" id="{C0A2E52D-A427-42E2-8D13-800B0012BF8B}"/>
              </a:ext>
            </a:extLst>
          </p:cNvPr>
          <p:cNvGraphicFramePr>
            <a:graphicFrameLocks noGrp="1"/>
          </p:cNvGraphicFramePr>
          <p:nvPr>
            <p:extLst>
              <p:ext uri="{D42A27DB-BD31-4B8C-83A1-F6EECF244321}">
                <p14:modId xmlns:p14="http://schemas.microsoft.com/office/powerpoint/2010/main" val="2660941387"/>
              </p:ext>
            </p:extLst>
          </p:nvPr>
        </p:nvGraphicFramePr>
        <p:xfrm>
          <a:off x="1502116" y="1869897"/>
          <a:ext cx="9184716" cy="4425834"/>
        </p:xfrm>
        <a:graphic>
          <a:graphicData uri="http://schemas.openxmlformats.org/drawingml/2006/table">
            <a:tbl>
              <a:tblPr firstRow="1" bandRow="1">
                <a:tableStyleId>{21E4AEA4-8DFA-4A89-87EB-49C32662AFE0}</a:tableStyleId>
              </a:tblPr>
              <a:tblGrid>
                <a:gridCol w="2616975">
                  <a:extLst>
                    <a:ext uri="{9D8B030D-6E8A-4147-A177-3AD203B41FA5}">
                      <a16:colId xmlns:a16="http://schemas.microsoft.com/office/drawing/2014/main" val="1406183472"/>
                    </a:ext>
                  </a:extLst>
                </a:gridCol>
                <a:gridCol w="1912127">
                  <a:extLst>
                    <a:ext uri="{9D8B030D-6E8A-4147-A177-3AD203B41FA5}">
                      <a16:colId xmlns:a16="http://schemas.microsoft.com/office/drawing/2014/main" val="1762975306"/>
                    </a:ext>
                  </a:extLst>
                </a:gridCol>
                <a:gridCol w="2418172">
                  <a:extLst>
                    <a:ext uri="{9D8B030D-6E8A-4147-A177-3AD203B41FA5}">
                      <a16:colId xmlns:a16="http://schemas.microsoft.com/office/drawing/2014/main" val="1305440818"/>
                    </a:ext>
                  </a:extLst>
                </a:gridCol>
                <a:gridCol w="2237442">
                  <a:extLst>
                    <a:ext uri="{9D8B030D-6E8A-4147-A177-3AD203B41FA5}">
                      <a16:colId xmlns:a16="http://schemas.microsoft.com/office/drawing/2014/main" val="3760638110"/>
                    </a:ext>
                  </a:extLst>
                </a:gridCol>
              </a:tblGrid>
              <a:tr h="548083">
                <a:tc>
                  <a:txBody>
                    <a:bodyPr/>
                    <a:lstStyle/>
                    <a:p>
                      <a:r>
                        <a:rPr lang="en-GB" sz="2600"/>
                        <a:t>Action</a:t>
                      </a:r>
                    </a:p>
                  </a:txBody>
                  <a:tcPr marL="130126" marR="130126" marT="65063" marB="65063"/>
                </a:tc>
                <a:tc>
                  <a:txBody>
                    <a:bodyPr/>
                    <a:lstStyle/>
                    <a:p>
                      <a:r>
                        <a:rPr lang="en-GB" sz="2600"/>
                        <a:t>Who</a:t>
                      </a:r>
                    </a:p>
                  </a:txBody>
                  <a:tcPr marL="130126" marR="130126" marT="65063" marB="65063"/>
                </a:tc>
                <a:tc>
                  <a:txBody>
                    <a:bodyPr/>
                    <a:lstStyle/>
                    <a:p>
                      <a:r>
                        <a:rPr lang="en-GB" sz="2600"/>
                        <a:t>When</a:t>
                      </a:r>
                    </a:p>
                  </a:txBody>
                  <a:tcPr marL="130126" marR="130126" marT="65063" marB="65063"/>
                </a:tc>
                <a:tc>
                  <a:txBody>
                    <a:bodyPr/>
                    <a:lstStyle/>
                    <a:p>
                      <a:r>
                        <a:rPr lang="en-GB" sz="2600"/>
                        <a:t>How</a:t>
                      </a:r>
                    </a:p>
                  </a:txBody>
                  <a:tcPr marL="130126" marR="130126" marT="65063" marB="65063"/>
                </a:tc>
                <a:extLst>
                  <a:ext uri="{0D108BD9-81ED-4DB2-BD59-A6C34878D82A}">
                    <a16:rowId xmlns:a16="http://schemas.microsoft.com/office/drawing/2014/main" val="4071787943"/>
                  </a:ext>
                </a:extLst>
              </a:tr>
              <a:tr h="2914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a:t>Invite all the affected patients for a face-to-face medication review</a:t>
                      </a:r>
                    </a:p>
                    <a:p>
                      <a:endParaRPr lang="en-GB" sz="2600"/>
                    </a:p>
                  </a:txBody>
                  <a:tcPr marL="130126" marR="130126" marT="65063" marB="65063"/>
                </a:tc>
                <a:tc>
                  <a:txBody>
                    <a:bodyPr/>
                    <a:lstStyle/>
                    <a:p>
                      <a:r>
                        <a:rPr lang="en-GB" sz="2600"/>
                        <a:t>Reception Staff</a:t>
                      </a:r>
                    </a:p>
                  </a:txBody>
                  <a:tcPr marL="130126" marR="130126" marT="65063" marB="65063"/>
                </a:tc>
                <a:tc>
                  <a:txBody>
                    <a:bodyPr/>
                    <a:lstStyle/>
                    <a:p>
                      <a:r>
                        <a:rPr lang="en-GB" sz="2600"/>
                        <a:t>Week commencing 1</a:t>
                      </a:r>
                      <a:r>
                        <a:rPr lang="en-GB" sz="2600" baseline="30000"/>
                        <a:t>st</a:t>
                      </a:r>
                      <a:r>
                        <a:rPr lang="en-GB" sz="2600"/>
                        <a:t> Dec 2021</a:t>
                      </a:r>
                    </a:p>
                  </a:txBody>
                  <a:tcPr marL="130126" marR="130126" marT="65063" marB="65063"/>
                </a:tc>
                <a:tc>
                  <a:txBody>
                    <a:bodyPr/>
                    <a:lstStyle/>
                    <a:p>
                      <a:r>
                        <a:rPr lang="en-GB" sz="2600"/>
                        <a:t>Via text</a:t>
                      </a:r>
                    </a:p>
                  </a:txBody>
                  <a:tcPr marL="130126" marR="130126" marT="65063" marB="65063"/>
                </a:tc>
                <a:extLst>
                  <a:ext uri="{0D108BD9-81ED-4DB2-BD59-A6C34878D82A}">
                    <a16:rowId xmlns:a16="http://schemas.microsoft.com/office/drawing/2014/main" val="3456296071"/>
                  </a:ext>
                </a:extLst>
              </a:tr>
              <a:tr h="962932">
                <a:tc>
                  <a:txBody>
                    <a:bodyPr/>
                    <a:lstStyle/>
                    <a:p>
                      <a:r>
                        <a:rPr lang="en-GB" sz="2600"/>
                        <a:t>Conduct face to face reviews</a:t>
                      </a:r>
                    </a:p>
                  </a:txBody>
                  <a:tcPr marL="130126" marR="130126" marT="65063" marB="65063"/>
                </a:tc>
                <a:tc>
                  <a:txBody>
                    <a:bodyPr/>
                    <a:lstStyle/>
                    <a:p>
                      <a:r>
                        <a:rPr lang="en-GB" sz="2600"/>
                        <a:t>Doctor </a:t>
                      </a:r>
                    </a:p>
                  </a:txBody>
                  <a:tcPr marL="130126" marR="130126" marT="65063" marB="65063"/>
                </a:tc>
                <a:tc>
                  <a:txBody>
                    <a:bodyPr/>
                    <a:lstStyle/>
                    <a:p>
                      <a:r>
                        <a:rPr lang="en-GB" sz="2600"/>
                        <a:t>January 2022</a:t>
                      </a:r>
                    </a:p>
                  </a:txBody>
                  <a:tcPr marL="130126" marR="130126" marT="65063" marB="65063"/>
                </a:tc>
                <a:tc>
                  <a:txBody>
                    <a:bodyPr/>
                    <a:lstStyle/>
                    <a:p>
                      <a:r>
                        <a:rPr lang="en-GB" sz="2600" dirty="0"/>
                        <a:t>Face to face</a:t>
                      </a:r>
                    </a:p>
                  </a:txBody>
                  <a:tcPr marL="130126" marR="130126" marT="65063" marB="65063"/>
                </a:tc>
                <a:extLst>
                  <a:ext uri="{0D108BD9-81ED-4DB2-BD59-A6C34878D82A}">
                    <a16:rowId xmlns:a16="http://schemas.microsoft.com/office/drawing/2014/main" val="1694313514"/>
                  </a:ext>
                </a:extLst>
              </a:tr>
            </a:tbl>
          </a:graphicData>
        </a:graphic>
      </p:graphicFrame>
      <p:pic>
        <p:nvPicPr>
          <p:cNvPr id="3" name="Audio 2">
            <a:hlinkClick r:id="" action="ppaction://media"/>
            <a:extLst>
              <a:ext uri="{FF2B5EF4-FFF2-40B4-BE49-F238E27FC236}">
                <a16:creationId xmlns:a16="http://schemas.microsoft.com/office/drawing/2014/main" id="{6118A591-03AE-493F-907B-3C3C235AA4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43582866"/>
      </p:ext>
    </p:extLst>
  </p:cSld>
  <p:clrMapOvr>
    <a:masterClrMapping/>
  </p:clrMapOvr>
  <mc:AlternateContent xmlns:mc="http://schemas.openxmlformats.org/markup-compatibility/2006" xmlns:p14="http://schemas.microsoft.com/office/powerpoint/2010/main">
    <mc:Choice Requires="p14">
      <p:transition spd="slow" p14:dur="2000" advTm="60908"/>
    </mc:Choice>
    <mc:Fallback xmlns="">
      <p:transition spd="slow" advTm="6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 PowerPoint&#10;&#10;Description automatically generated">
            <a:extLst>
              <a:ext uri="{FF2B5EF4-FFF2-40B4-BE49-F238E27FC236}">
                <a16:creationId xmlns:a16="http://schemas.microsoft.com/office/drawing/2014/main" id="{2A44E650-1414-410C-A8BD-ED5B907632A8}"/>
              </a:ext>
            </a:extLst>
          </p:cNvPr>
          <p:cNvPicPr>
            <a:picLocks noChangeAspect="1"/>
          </p:cNvPicPr>
          <p:nvPr/>
        </p:nvPicPr>
        <p:blipFill rotWithShape="1">
          <a:blip r:embed="rId4"/>
          <a:srcRect l="73677" t="48690" r="6048" b="15618"/>
          <a:stretch/>
        </p:blipFill>
        <p:spPr bwMode="auto">
          <a:xfrm rot="10361482">
            <a:off x="110111" y="117373"/>
            <a:ext cx="1963854" cy="1856540"/>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3897F80D-E37C-4467-8052-9F881D2A1C79}"/>
              </a:ext>
            </a:extLst>
          </p:cNvPr>
          <p:cNvSpPr>
            <a:spLocks noGrp="1"/>
          </p:cNvSpPr>
          <p:nvPr>
            <p:ph type="title"/>
          </p:nvPr>
        </p:nvSpPr>
        <p:spPr/>
        <p:txBody>
          <a:bodyPr/>
          <a:lstStyle/>
          <a:p>
            <a:pPr algn="ctr"/>
            <a:r>
              <a:rPr lang="en-GB" b="1"/>
              <a:t>DO</a:t>
            </a:r>
            <a:endParaRPr lang="en-GB" b="1" dirty="0"/>
          </a:p>
        </p:txBody>
      </p:sp>
      <p:sp>
        <p:nvSpPr>
          <p:cNvPr id="4" name="TextBox 3">
            <a:extLst>
              <a:ext uri="{FF2B5EF4-FFF2-40B4-BE49-F238E27FC236}">
                <a16:creationId xmlns:a16="http://schemas.microsoft.com/office/drawing/2014/main" id="{5C86FD66-B2B0-4103-A657-8328CA7FE923}"/>
              </a:ext>
            </a:extLst>
          </p:cNvPr>
          <p:cNvSpPr txBox="1"/>
          <p:nvPr/>
        </p:nvSpPr>
        <p:spPr>
          <a:xfrm>
            <a:off x="660400" y="1950720"/>
            <a:ext cx="11196320" cy="4062651"/>
          </a:xfrm>
          <a:prstGeom prst="rect">
            <a:avLst/>
          </a:prstGeom>
          <a:noFill/>
        </p:spPr>
        <p:txBody>
          <a:bodyPr wrap="square" rtlCol="0">
            <a:spAutoFit/>
          </a:bodyPr>
          <a:lstStyle/>
          <a:p>
            <a:r>
              <a:rPr lang="en-GB" sz="2400" dirty="0"/>
              <a:t>1. You’ve identified and analysed a problem</a:t>
            </a:r>
          </a:p>
          <a:p>
            <a:endParaRPr lang="en-GB" sz="2400" dirty="0"/>
          </a:p>
          <a:p>
            <a:r>
              <a:rPr lang="en-GB" sz="2400" dirty="0"/>
              <a:t>2. You’ve collected you baseline data and started to engage your stakeholders</a:t>
            </a:r>
          </a:p>
          <a:p>
            <a:endParaRPr lang="en-GB" sz="2400" dirty="0"/>
          </a:p>
          <a:p>
            <a:r>
              <a:rPr lang="en-GB" sz="2400" dirty="0"/>
              <a:t>3. You’ve developed your aim for improvement which is SMART</a:t>
            </a:r>
          </a:p>
          <a:p>
            <a:endParaRPr lang="en-GB" sz="2400" dirty="0"/>
          </a:p>
          <a:p>
            <a:r>
              <a:rPr lang="en-GB" sz="2400" dirty="0"/>
              <a:t>4. You’ve made a plan</a:t>
            </a:r>
          </a:p>
          <a:p>
            <a:endParaRPr lang="en-GB" sz="2400" dirty="0"/>
          </a:p>
          <a:p>
            <a:r>
              <a:rPr lang="en-GB" sz="2400" b="1" dirty="0"/>
              <a:t>Now its time to put this plan into action - </a:t>
            </a:r>
            <a:r>
              <a:rPr lang="en-US" sz="2400" b="1" dirty="0"/>
              <a:t>undertake the change, and document any problems</a:t>
            </a:r>
            <a:endParaRPr lang="en-GB" sz="2400" b="1" dirty="0"/>
          </a:p>
          <a:p>
            <a:endParaRPr lang="en-GB" sz="1800" dirty="0"/>
          </a:p>
        </p:txBody>
      </p:sp>
      <p:pic>
        <p:nvPicPr>
          <p:cNvPr id="5" name="Picture 2" descr="Plan, Do, Study, Act (PDSA) cycles | Quality Improvement">
            <a:extLst>
              <a:ext uri="{FF2B5EF4-FFF2-40B4-BE49-F238E27FC236}">
                <a16:creationId xmlns:a16="http://schemas.microsoft.com/office/drawing/2014/main" id="{70928229-D1B7-4A92-B822-D7B962A06E0D}"/>
              </a:ext>
            </a:extLst>
          </p:cNvPr>
          <p:cNvPicPr>
            <a:picLocks noGrp="1" noChangeAspect="1" noChangeArrowheads="1"/>
          </p:cNvPicPr>
          <p:nvPr>
            <p:ph idx="1"/>
          </p:nvPr>
        </p:nvPicPr>
        <p:blipFill>
          <a:blip r:embed="rId5">
            <a:alphaModFix amt="41000"/>
            <a:extLst>
              <a:ext uri="{28A0092B-C50C-407E-A947-70E740481C1C}">
                <a14:useLocalDpi xmlns:a14="http://schemas.microsoft.com/office/drawing/2010/main" val="0"/>
              </a:ext>
            </a:extLst>
          </a:blip>
          <a:srcRect/>
          <a:stretch>
            <a:fillRect/>
          </a:stretch>
        </p:blipFill>
        <p:spPr bwMode="auto">
          <a:xfrm>
            <a:off x="9731851" y="221773"/>
            <a:ext cx="2216309" cy="2216309"/>
          </a:xfrm>
          <a:prstGeom prst="rect">
            <a:avLst/>
          </a:prstGeom>
          <a:noFill/>
          <a:effectLst>
            <a:outerShdw blurRad="50800" dist="50800" dir="5400000" sx="1000" sy="1000" algn="ctr" rotWithShape="0">
              <a:srgbClr val="000000"/>
            </a:outerShdw>
          </a:effectLst>
        </p:spPr>
      </p:pic>
      <p:pic>
        <p:nvPicPr>
          <p:cNvPr id="8" name="Audio 7">
            <a:hlinkClick r:id="" action="ppaction://media"/>
            <a:extLst>
              <a:ext uri="{FF2B5EF4-FFF2-40B4-BE49-F238E27FC236}">
                <a16:creationId xmlns:a16="http://schemas.microsoft.com/office/drawing/2014/main" id="{9272D8DB-CC8C-4061-9CE6-78DAF32577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97982297"/>
      </p:ext>
    </p:extLst>
  </p:cSld>
  <p:clrMapOvr>
    <a:masterClrMapping/>
  </p:clrMapOvr>
  <mc:AlternateContent xmlns:mc="http://schemas.openxmlformats.org/markup-compatibility/2006" xmlns:p14="http://schemas.microsoft.com/office/powerpoint/2010/main">
    <mc:Choice Requires="p14">
      <p:transition spd="slow" p14:dur="2000" advTm="20515"/>
    </mc:Choice>
    <mc:Fallback xmlns="">
      <p:transition spd="slow" advTm="2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6EFE747-09C0-4EFD-A582-ED0A9C62BB91}"/>
              </a:ext>
            </a:extLst>
          </p:cNvPr>
          <p:cNvSpPr>
            <a:spLocks noGrp="1"/>
          </p:cNvSpPr>
          <p:nvPr>
            <p:ph type="title"/>
          </p:nvPr>
        </p:nvSpPr>
        <p:spPr>
          <a:xfrm>
            <a:off x="838200" y="365125"/>
            <a:ext cx="10515600" cy="1325563"/>
          </a:xfrm>
        </p:spPr>
        <p:txBody>
          <a:bodyPr>
            <a:normAutofit/>
          </a:bodyPr>
          <a:lstStyle/>
          <a:p>
            <a:r>
              <a:rPr lang="en-GB" dirty="0"/>
              <a:t>RCGP Curriculum </a:t>
            </a:r>
          </a:p>
        </p:txBody>
      </p:sp>
      <p:sp>
        <p:nvSpPr>
          <p:cNvPr id="2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3F7E85F-B193-46BC-9871-EBF1F8E88CC7}"/>
              </a:ext>
            </a:extLst>
          </p:cNvPr>
          <p:cNvSpPr>
            <a:spLocks noGrp="1"/>
          </p:cNvSpPr>
          <p:nvPr>
            <p:ph idx="1"/>
          </p:nvPr>
        </p:nvSpPr>
        <p:spPr>
          <a:xfrm>
            <a:off x="838200" y="1825625"/>
            <a:ext cx="10515600" cy="4351338"/>
          </a:xfrm>
        </p:spPr>
        <p:txBody>
          <a:bodyPr>
            <a:normAutofit/>
          </a:bodyPr>
          <a:lstStyle/>
          <a:p>
            <a:pPr marL="0" indent="0">
              <a:buNone/>
            </a:pPr>
            <a:r>
              <a:rPr lang="en-US" b="0" i="0" dirty="0">
                <a:effectLst/>
              </a:rPr>
              <a:t>During your GP training you are expected to complete a Quality Improvement Project (QIP) when you are in your primary care placement in either ST1 or ST2 and a Quality Improvement Activity in any other training year.</a:t>
            </a:r>
          </a:p>
          <a:p>
            <a:pPr marL="0" indent="0">
              <a:buNone/>
            </a:pPr>
            <a:endParaRPr lang="en-US" dirty="0"/>
          </a:p>
          <a:p>
            <a:pPr eaLnBrk="1" hangingPunct="1">
              <a:buFontTx/>
              <a:buNone/>
            </a:pPr>
            <a:r>
              <a:rPr lang="en-GB" altLang="en-US" dirty="0"/>
              <a:t>RCGP curriculum (2018) says:</a:t>
            </a:r>
          </a:p>
          <a:p>
            <a:pPr marL="0" indent="0" eaLnBrk="1" hangingPunct="1">
              <a:buNone/>
            </a:pPr>
            <a:r>
              <a:rPr lang="en-US" altLang="en-US" dirty="0"/>
              <a:t>‘Knowing and applying the principles of lifelong learning and quality    improvement should be considered an essential competence for every GP.’</a:t>
            </a:r>
          </a:p>
          <a:p>
            <a:pPr marL="0" indent="0">
              <a:buNone/>
            </a:pPr>
            <a:endParaRPr lang="en-GB" dirty="0"/>
          </a:p>
        </p:txBody>
      </p:sp>
      <p:pic>
        <p:nvPicPr>
          <p:cNvPr id="5" name="Audio 4">
            <a:hlinkClick r:id="" action="ppaction://media"/>
            <a:extLst>
              <a:ext uri="{FF2B5EF4-FFF2-40B4-BE49-F238E27FC236}">
                <a16:creationId xmlns:a16="http://schemas.microsoft.com/office/drawing/2014/main" id="{01320286-7535-4E02-827B-897B69A479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27114551"/>
      </p:ext>
    </p:extLst>
  </p:cSld>
  <p:clrMapOvr>
    <a:masterClrMapping/>
  </p:clrMapOvr>
  <mc:AlternateContent xmlns:mc="http://schemas.openxmlformats.org/markup-compatibility/2006" xmlns:p14="http://schemas.microsoft.com/office/powerpoint/2010/main">
    <mc:Choice Requires="p14">
      <p:transition spd="slow" p14:dur="2000" advTm="31310"/>
    </mc:Choice>
    <mc:Fallback xmlns="">
      <p:transition spd="slow" advTm="3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PowerPoint&#10;&#10;Description automatically generated">
            <a:extLst>
              <a:ext uri="{FF2B5EF4-FFF2-40B4-BE49-F238E27FC236}">
                <a16:creationId xmlns:a16="http://schemas.microsoft.com/office/drawing/2014/main" id="{7B607910-DD4F-4D57-97AC-8A84F53BD90D}"/>
              </a:ext>
            </a:extLst>
          </p:cNvPr>
          <p:cNvPicPr>
            <a:picLocks noChangeAspect="1"/>
          </p:cNvPicPr>
          <p:nvPr/>
        </p:nvPicPr>
        <p:blipFill rotWithShape="1">
          <a:blip r:embed="rId4"/>
          <a:srcRect l="73677" t="48690" r="6048" b="15618"/>
          <a:stretch/>
        </p:blipFill>
        <p:spPr bwMode="auto">
          <a:xfrm rot="10361482">
            <a:off x="110111" y="212736"/>
            <a:ext cx="1963854" cy="1856540"/>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366686C-26EA-4E72-A143-D934F1A56942}"/>
              </a:ext>
            </a:extLst>
          </p:cNvPr>
          <p:cNvSpPr>
            <a:spLocks noGrp="1"/>
          </p:cNvSpPr>
          <p:nvPr>
            <p:ph type="title"/>
          </p:nvPr>
        </p:nvSpPr>
        <p:spPr/>
        <p:txBody>
          <a:bodyPr/>
          <a:lstStyle/>
          <a:p>
            <a:pPr algn="ctr"/>
            <a:r>
              <a:rPr lang="en-GB" b="1" dirty="0"/>
              <a:t>STUDY</a:t>
            </a:r>
          </a:p>
        </p:txBody>
      </p:sp>
      <p:sp>
        <p:nvSpPr>
          <p:cNvPr id="3" name="Content Placeholder 2">
            <a:extLst>
              <a:ext uri="{FF2B5EF4-FFF2-40B4-BE49-F238E27FC236}">
                <a16:creationId xmlns:a16="http://schemas.microsoft.com/office/drawing/2014/main" id="{2466F1EB-349A-428E-AFE5-52CEE57C5354}"/>
              </a:ext>
            </a:extLst>
          </p:cNvPr>
          <p:cNvSpPr>
            <a:spLocks noGrp="1"/>
          </p:cNvSpPr>
          <p:nvPr>
            <p:ph idx="1"/>
          </p:nvPr>
        </p:nvSpPr>
        <p:spPr/>
        <p:txBody>
          <a:bodyPr>
            <a:normAutofit fontScale="85000" lnSpcReduction="20000"/>
          </a:bodyPr>
          <a:lstStyle/>
          <a:p>
            <a:pPr marL="0" indent="0">
              <a:buNone/>
            </a:pPr>
            <a:r>
              <a:rPr lang="en-GB" sz="2800" dirty="0"/>
              <a:t>1. </a:t>
            </a:r>
            <a:r>
              <a:rPr lang="en-GB" dirty="0"/>
              <a:t>Y</a:t>
            </a:r>
            <a:r>
              <a:rPr lang="en-GB" sz="2800" dirty="0"/>
              <a:t>ou’ve identified and analysed problem</a:t>
            </a:r>
          </a:p>
          <a:p>
            <a:endParaRPr lang="en-GB" sz="2800" dirty="0"/>
          </a:p>
          <a:p>
            <a:pPr marL="0" indent="0">
              <a:buNone/>
            </a:pPr>
            <a:r>
              <a:rPr lang="en-GB" sz="2800" dirty="0"/>
              <a:t>2. You’ve developed your aim for improvement which is SMART</a:t>
            </a:r>
          </a:p>
          <a:p>
            <a:endParaRPr lang="en-GB" sz="2800" dirty="0"/>
          </a:p>
          <a:p>
            <a:pPr marL="0" indent="0">
              <a:buNone/>
            </a:pPr>
            <a:r>
              <a:rPr lang="en-GB" sz="2800" dirty="0"/>
              <a:t>3. You’ve collected you baseline data and started to engage your stakeholders</a:t>
            </a:r>
          </a:p>
          <a:p>
            <a:endParaRPr lang="en-GB" dirty="0"/>
          </a:p>
          <a:p>
            <a:pPr marL="0" indent="0">
              <a:buNone/>
            </a:pPr>
            <a:r>
              <a:rPr lang="en-GB" sz="2800" dirty="0"/>
              <a:t>4. You’ve made a plan</a:t>
            </a:r>
            <a:endParaRPr lang="en-GB" dirty="0"/>
          </a:p>
          <a:p>
            <a:pPr marL="0" indent="0">
              <a:buNone/>
            </a:pPr>
            <a:endParaRPr lang="en-GB" sz="2800" dirty="0"/>
          </a:p>
          <a:p>
            <a:pPr marL="0" indent="0">
              <a:buNone/>
            </a:pPr>
            <a:r>
              <a:rPr lang="en-GB" dirty="0"/>
              <a:t>5. You’ve put this plan into action</a:t>
            </a:r>
          </a:p>
          <a:p>
            <a:pPr marL="0" indent="0">
              <a:buNone/>
            </a:pPr>
            <a:endParaRPr lang="en-GB" sz="2800" dirty="0"/>
          </a:p>
          <a:p>
            <a:pPr marL="0" indent="0">
              <a:buNone/>
            </a:pPr>
            <a:r>
              <a:rPr lang="en-GB" b="1" dirty="0"/>
              <a:t>Now you need to measure your results and summarise what was learnt</a:t>
            </a:r>
            <a:endParaRPr lang="en-GB" sz="2800" b="1" dirty="0"/>
          </a:p>
          <a:p>
            <a:endParaRPr lang="en-GB" dirty="0"/>
          </a:p>
          <a:p>
            <a:endParaRPr lang="en-GB" dirty="0"/>
          </a:p>
        </p:txBody>
      </p:sp>
      <p:pic>
        <p:nvPicPr>
          <p:cNvPr id="4" name="Picture 2" descr="Plan, Do, Study, Act (PDSA) cycles | Quality Improvement">
            <a:extLst>
              <a:ext uri="{FF2B5EF4-FFF2-40B4-BE49-F238E27FC236}">
                <a16:creationId xmlns:a16="http://schemas.microsoft.com/office/drawing/2014/main" id="{3C148CBE-2302-420D-99B2-996955A7FD10}"/>
              </a:ext>
            </a:extLst>
          </p:cNvPr>
          <p:cNvPicPr>
            <a:picLocks noChangeAspect="1" noChangeArrowheads="1"/>
          </p:cNvPicPr>
          <p:nvPr/>
        </p:nvPicPr>
        <p:blipFill>
          <a:blip r:embed="rId5">
            <a:alphaModFix amt="41000"/>
            <a:extLst>
              <a:ext uri="{28A0092B-C50C-407E-A947-70E740481C1C}">
                <a14:useLocalDpi xmlns:a14="http://schemas.microsoft.com/office/drawing/2010/main" val="0"/>
              </a:ext>
            </a:extLst>
          </a:blip>
          <a:srcRect/>
          <a:stretch>
            <a:fillRect/>
          </a:stretch>
        </p:blipFill>
        <p:spPr bwMode="auto">
          <a:xfrm>
            <a:off x="9731851" y="221773"/>
            <a:ext cx="2216309" cy="2216309"/>
          </a:xfrm>
          <a:prstGeom prst="rect">
            <a:avLst/>
          </a:prstGeom>
          <a:noFill/>
          <a:effectLst>
            <a:outerShdw blurRad="50800" dist="50800" dir="5400000" sx="1000" sy="1000" algn="ctr" rotWithShape="0">
              <a:srgbClr val="000000"/>
            </a:outerShdw>
          </a:effectLst>
        </p:spPr>
      </p:pic>
      <p:pic>
        <p:nvPicPr>
          <p:cNvPr id="6" name="Audio 5">
            <a:hlinkClick r:id="" action="ppaction://media"/>
            <a:extLst>
              <a:ext uri="{FF2B5EF4-FFF2-40B4-BE49-F238E27FC236}">
                <a16:creationId xmlns:a16="http://schemas.microsoft.com/office/drawing/2014/main" id="{2C802F83-FB7B-4491-9E4B-0A3E7B5CB8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66904921"/>
      </p:ext>
    </p:extLst>
  </p:cSld>
  <p:clrMapOvr>
    <a:masterClrMapping/>
  </p:clrMapOvr>
  <mc:AlternateContent xmlns:mc="http://schemas.openxmlformats.org/markup-compatibility/2006" xmlns:p14="http://schemas.microsoft.com/office/powerpoint/2010/main">
    <mc:Choice Requires="p14">
      <p:transition spd="slow" p14:dur="2000" advTm="10623"/>
    </mc:Choice>
    <mc:Fallback xmlns="">
      <p:transition spd="slow" advTm="10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F6A39B-813F-427B-A7C0-E3E7661A07BE}"/>
              </a:ext>
            </a:extLst>
          </p:cNvPr>
          <p:cNvSpPr>
            <a:spLocks noGrp="1"/>
          </p:cNvSpPr>
          <p:nvPr>
            <p:ph type="title"/>
          </p:nvPr>
        </p:nvSpPr>
        <p:spPr>
          <a:xfrm>
            <a:off x="1171074" y="1396686"/>
            <a:ext cx="3240506" cy="4064628"/>
          </a:xfrm>
        </p:spPr>
        <p:txBody>
          <a:bodyPr>
            <a:normAutofit/>
          </a:bodyPr>
          <a:lstStyle/>
          <a:p>
            <a:r>
              <a:rPr lang="en-GB" sz="3700" b="1">
                <a:solidFill>
                  <a:srgbClr val="FFFFFF"/>
                </a:solidFill>
              </a:rPr>
              <a:t>MEASUREMENT</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6C84847-DA82-4EDC-9465-A2BAD11ED6AE}"/>
              </a:ext>
            </a:extLst>
          </p:cNvPr>
          <p:cNvSpPr>
            <a:spLocks noGrp="1"/>
          </p:cNvSpPr>
          <p:nvPr>
            <p:ph idx="1"/>
          </p:nvPr>
        </p:nvSpPr>
        <p:spPr>
          <a:xfrm>
            <a:off x="5370153" y="1669871"/>
            <a:ext cx="6588966" cy="4936187"/>
          </a:xfrm>
        </p:spPr>
        <p:txBody>
          <a:bodyPr>
            <a:normAutofit/>
          </a:bodyPr>
          <a:lstStyle/>
          <a:p>
            <a:pPr marL="0" indent="0">
              <a:buNone/>
            </a:pPr>
            <a:r>
              <a:rPr lang="en-US" sz="2400" b="0" i="0" dirty="0">
                <a:effectLst/>
                <a:latin typeface="VAGRoundedLTPro-Light"/>
              </a:rPr>
              <a:t>Measurement can show us a number of important pieces of information:</a:t>
            </a:r>
          </a:p>
          <a:p>
            <a:pPr>
              <a:buFont typeface="Arial" panose="020B0604020202020204" pitchFamily="34" charset="0"/>
              <a:buChar char="•"/>
            </a:pPr>
            <a:r>
              <a:rPr lang="en-US" sz="2400" b="0" i="0" dirty="0">
                <a:effectLst/>
                <a:latin typeface="VAGRoundedLTPro-Light"/>
              </a:rPr>
              <a:t>how well our current process is performing</a:t>
            </a:r>
          </a:p>
          <a:p>
            <a:pPr>
              <a:buFont typeface="Arial" panose="020B0604020202020204" pitchFamily="34" charset="0"/>
              <a:buChar char="•"/>
            </a:pPr>
            <a:r>
              <a:rPr lang="en-US" sz="2400" b="0" i="0" dirty="0">
                <a:effectLst/>
                <a:latin typeface="VAGRoundedLTPro-Light"/>
              </a:rPr>
              <a:t>whether we have reached an aim</a:t>
            </a:r>
          </a:p>
          <a:p>
            <a:pPr>
              <a:buFont typeface="Arial" panose="020B0604020202020204" pitchFamily="34" charset="0"/>
              <a:buChar char="•"/>
            </a:pPr>
            <a:r>
              <a:rPr lang="en-US" sz="2400" b="0" i="0" dirty="0">
                <a:effectLst/>
                <a:latin typeface="VAGRoundedLTPro-Light"/>
              </a:rPr>
              <a:t>how much variation is in our data/process</a:t>
            </a:r>
          </a:p>
          <a:p>
            <a:pPr>
              <a:buFont typeface="Arial" panose="020B0604020202020204" pitchFamily="34" charset="0"/>
              <a:buChar char="•"/>
            </a:pPr>
            <a:r>
              <a:rPr lang="en-US" sz="2400" b="0" i="0" dirty="0">
                <a:effectLst/>
                <a:latin typeface="VAGRoundedLTPro-Light"/>
              </a:rPr>
              <a:t>whether the tests of change have resulted in improvement</a:t>
            </a:r>
          </a:p>
          <a:p>
            <a:pPr>
              <a:buFont typeface="Arial" panose="020B0604020202020204" pitchFamily="34" charset="0"/>
              <a:buChar char="•"/>
            </a:pPr>
            <a:r>
              <a:rPr lang="en-US" sz="2400" b="0" i="0" dirty="0">
                <a:effectLst/>
                <a:latin typeface="VAGRoundedLTPro-Light"/>
              </a:rPr>
              <a:t>whether a change has been sustained.</a:t>
            </a:r>
          </a:p>
          <a:p>
            <a:endParaRPr lang="en-GB" sz="2200" dirty="0"/>
          </a:p>
        </p:txBody>
      </p:sp>
      <p:pic>
        <p:nvPicPr>
          <p:cNvPr id="6" name="Audio 5">
            <a:hlinkClick r:id="" action="ppaction://media"/>
            <a:extLst>
              <a:ext uri="{FF2B5EF4-FFF2-40B4-BE49-F238E27FC236}">
                <a16:creationId xmlns:a16="http://schemas.microsoft.com/office/drawing/2014/main" id="{FE8EB17A-7D1E-4017-B225-F77C90D8D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69234622"/>
      </p:ext>
    </p:extLst>
  </p:cSld>
  <p:clrMapOvr>
    <a:masterClrMapping/>
  </p:clrMapOvr>
  <mc:AlternateContent xmlns:mc="http://schemas.openxmlformats.org/markup-compatibility/2006" xmlns:p14="http://schemas.microsoft.com/office/powerpoint/2010/main">
    <mc:Choice Requires="p14">
      <p:transition spd="slow" p14:dur="2000" advTm="45753"/>
    </mc:Choice>
    <mc:Fallback xmlns="">
      <p:transition spd="slow" advTm="45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9BC5E9-9E57-4397-AE75-8E23C174DE56}"/>
              </a:ext>
            </a:extLst>
          </p:cNvPr>
          <p:cNvSpPr/>
          <p:nvPr/>
        </p:nvSpPr>
        <p:spPr>
          <a:xfrm>
            <a:off x="0" y="-114049"/>
            <a:ext cx="12192000"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A760C81-4E49-47BB-8C04-A77597EDB9B3}"/>
              </a:ext>
            </a:extLst>
          </p:cNvPr>
          <p:cNvSpPr>
            <a:spLocks noGrp="1"/>
          </p:cNvSpPr>
          <p:nvPr>
            <p:ph type="title"/>
          </p:nvPr>
        </p:nvSpPr>
        <p:spPr>
          <a:xfrm>
            <a:off x="838200" y="0"/>
            <a:ext cx="10515600" cy="1325563"/>
          </a:xfrm>
        </p:spPr>
        <p:txBody>
          <a:bodyPr/>
          <a:lstStyle/>
          <a:p>
            <a:pPr algn="ctr"/>
            <a:r>
              <a:rPr lang="en-GB" dirty="0">
                <a:solidFill>
                  <a:schemeClr val="bg1"/>
                </a:solidFill>
              </a:rPr>
              <a:t>Run Charts</a:t>
            </a:r>
          </a:p>
        </p:txBody>
      </p:sp>
      <p:sp>
        <p:nvSpPr>
          <p:cNvPr id="7" name="Content Placeholder 6">
            <a:extLst>
              <a:ext uri="{FF2B5EF4-FFF2-40B4-BE49-F238E27FC236}">
                <a16:creationId xmlns:a16="http://schemas.microsoft.com/office/drawing/2014/main" id="{0B4D39AE-0AF3-4853-8A15-EBA74BE0124D}"/>
              </a:ext>
            </a:extLst>
          </p:cNvPr>
          <p:cNvSpPr>
            <a:spLocks noGrp="1"/>
          </p:cNvSpPr>
          <p:nvPr>
            <p:ph idx="1"/>
          </p:nvPr>
        </p:nvSpPr>
        <p:spPr>
          <a:xfrm>
            <a:off x="747103" y="1439612"/>
            <a:ext cx="10515600" cy="998855"/>
          </a:xfrm>
        </p:spPr>
        <p:txBody>
          <a:bodyPr/>
          <a:lstStyle/>
          <a:p>
            <a:pPr marL="0" indent="0">
              <a:buNone/>
            </a:pPr>
            <a:r>
              <a:rPr lang="en-US" dirty="0"/>
              <a:t>A line graph of data plotted over time. Run charts measure data frequently and demonstrate if changes are leading to an improvement</a:t>
            </a:r>
            <a:endParaRPr lang="en-GB" dirty="0"/>
          </a:p>
        </p:txBody>
      </p:sp>
      <p:pic>
        <p:nvPicPr>
          <p:cNvPr id="125" name="Picture 124" descr="Graphical user interface, chart, line chart&#10;&#10;Description automatically generated">
            <a:extLst>
              <a:ext uri="{FF2B5EF4-FFF2-40B4-BE49-F238E27FC236}">
                <a16:creationId xmlns:a16="http://schemas.microsoft.com/office/drawing/2014/main" id="{39EAD21B-DF18-4779-8684-B8EC64B2C263}"/>
              </a:ext>
            </a:extLst>
          </p:cNvPr>
          <p:cNvPicPr>
            <a:picLocks noChangeAspect="1"/>
          </p:cNvPicPr>
          <p:nvPr/>
        </p:nvPicPr>
        <p:blipFill rotWithShape="1">
          <a:blip r:embed="rId5"/>
          <a:srcRect l="28834" t="21523" r="9250" b="4918"/>
          <a:stretch/>
        </p:blipFill>
        <p:spPr>
          <a:xfrm>
            <a:off x="2430637" y="2504591"/>
            <a:ext cx="6736080" cy="4297312"/>
          </a:xfrm>
          <a:prstGeom prst="rect">
            <a:avLst/>
          </a:prstGeom>
        </p:spPr>
      </p:pic>
      <p:pic>
        <p:nvPicPr>
          <p:cNvPr id="6" name="Audio 5">
            <a:hlinkClick r:id="" action="ppaction://media"/>
            <a:extLst>
              <a:ext uri="{FF2B5EF4-FFF2-40B4-BE49-F238E27FC236}">
                <a16:creationId xmlns:a16="http://schemas.microsoft.com/office/drawing/2014/main" id="{482C1303-EA63-45D7-926D-8BFA6B092F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08884795"/>
      </p:ext>
    </p:extLst>
  </p:cSld>
  <p:clrMapOvr>
    <a:masterClrMapping/>
  </p:clrMapOvr>
  <mc:AlternateContent xmlns:mc="http://schemas.openxmlformats.org/markup-compatibility/2006" xmlns:p14="http://schemas.microsoft.com/office/powerpoint/2010/main">
    <mc:Choice Requires="p14">
      <p:transition spd="slow" p14:dur="2000" advTm="77425"/>
    </mc:Choice>
    <mc:Fallback xmlns="">
      <p:transition spd="slow" advTm="77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PowerPoint&#10;&#10;Description automatically generated">
            <a:extLst>
              <a:ext uri="{FF2B5EF4-FFF2-40B4-BE49-F238E27FC236}">
                <a16:creationId xmlns:a16="http://schemas.microsoft.com/office/drawing/2014/main" id="{2F3ED9C1-C901-494C-910F-BEF9DAC8EC59}"/>
              </a:ext>
            </a:extLst>
          </p:cNvPr>
          <p:cNvPicPr>
            <a:picLocks noChangeAspect="1"/>
          </p:cNvPicPr>
          <p:nvPr/>
        </p:nvPicPr>
        <p:blipFill rotWithShape="1">
          <a:blip r:embed="rId4"/>
          <a:srcRect l="73677" t="48690" r="6048" b="15618"/>
          <a:stretch/>
        </p:blipFill>
        <p:spPr bwMode="auto">
          <a:xfrm rot="10361482">
            <a:off x="110111" y="212736"/>
            <a:ext cx="1963854" cy="1856540"/>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D4989684-5D08-4174-81D7-23A2058641BB}"/>
              </a:ext>
            </a:extLst>
          </p:cNvPr>
          <p:cNvSpPr>
            <a:spLocks noGrp="1"/>
          </p:cNvSpPr>
          <p:nvPr>
            <p:ph type="title"/>
          </p:nvPr>
        </p:nvSpPr>
        <p:spPr/>
        <p:txBody>
          <a:bodyPr/>
          <a:lstStyle/>
          <a:p>
            <a:pPr algn="ctr"/>
            <a:r>
              <a:rPr lang="en-GB" b="1" dirty="0"/>
              <a:t>ACT</a:t>
            </a:r>
          </a:p>
        </p:txBody>
      </p:sp>
      <p:sp>
        <p:nvSpPr>
          <p:cNvPr id="3" name="Content Placeholder 2">
            <a:extLst>
              <a:ext uri="{FF2B5EF4-FFF2-40B4-BE49-F238E27FC236}">
                <a16:creationId xmlns:a16="http://schemas.microsoft.com/office/drawing/2014/main" id="{E0AC0A55-6425-4351-89FE-B595AEAF986D}"/>
              </a:ext>
            </a:extLst>
          </p:cNvPr>
          <p:cNvSpPr>
            <a:spLocks noGrp="1"/>
          </p:cNvSpPr>
          <p:nvPr>
            <p:ph idx="1"/>
          </p:nvPr>
        </p:nvSpPr>
        <p:spPr/>
        <p:txBody>
          <a:bodyPr>
            <a:normAutofit fontScale="92500" lnSpcReduction="20000"/>
          </a:bodyPr>
          <a:lstStyle/>
          <a:p>
            <a:pPr marL="0" indent="0">
              <a:buNone/>
            </a:pPr>
            <a:r>
              <a:rPr lang="en-GB" sz="2800" dirty="0"/>
              <a:t>1. </a:t>
            </a:r>
            <a:r>
              <a:rPr lang="en-GB" dirty="0"/>
              <a:t>Y</a:t>
            </a:r>
            <a:r>
              <a:rPr lang="en-GB" sz="2800" dirty="0"/>
              <a:t>ou’ve identified and analysed a problem</a:t>
            </a:r>
          </a:p>
          <a:p>
            <a:pPr marL="0" indent="0">
              <a:buNone/>
            </a:pPr>
            <a:r>
              <a:rPr lang="en-GB" sz="2800" dirty="0"/>
              <a:t>2. </a:t>
            </a:r>
            <a:r>
              <a:rPr lang="en-GB" dirty="0"/>
              <a:t>You’ve collected you baseline data and started to engage your stakeholders</a:t>
            </a:r>
            <a:endParaRPr lang="en-GB" sz="2800" dirty="0"/>
          </a:p>
          <a:p>
            <a:pPr marL="0" indent="0">
              <a:buNone/>
            </a:pPr>
            <a:r>
              <a:rPr lang="en-GB" sz="2800" dirty="0"/>
              <a:t>3. </a:t>
            </a:r>
            <a:r>
              <a:rPr lang="en-GB" dirty="0"/>
              <a:t>You’ve developed your aim for improvement which is SMART</a:t>
            </a:r>
          </a:p>
          <a:p>
            <a:pPr marL="0" indent="0">
              <a:buNone/>
            </a:pPr>
            <a:r>
              <a:rPr lang="en-GB" sz="2800" dirty="0"/>
              <a:t>4. You’ve made a plan</a:t>
            </a:r>
          </a:p>
          <a:p>
            <a:pPr marL="0" indent="0">
              <a:buNone/>
            </a:pPr>
            <a:r>
              <a:rPr lang="en-GB" dirty="0"/>
              <a:t>5. You’ve put this plan into action</a:t>
            </a:r>
          </a:p>
          <a:p>
            <a:pPr marL="0" indent="0">
              <a:buNone/>
            </a:pPr>
            <a:r>
              <a:rPr lang="en-GB" dirty="0"/>
              <a:t>6. You’ve measured your results </a:t>
            </a:r>
          </a:p>
          <a:p>
            <a:pPr marL="0" indent="0">
              <a:buNone/>
            </a:pPr>
            <a:endParaRPr lang="en-GB" dirty="0"/>
          </a:p>
          <a:p>
            <a:pPr marL="0" indent="0">
              <a:buNone/>
            </a:pPr>
            <a:r>
              <a:rPr lang="en-GB" b="1" dirty="0"/>
              <a:t>Now you need to </a:t>
            </a:r>
            <a:r>
              <a:rPr lang="en-US" b="1" dirty="0"/>
              <a:t>prepare for the next PDSA cycle – what changes will you make based on the outcome of the first change? Develop a plan for the next cycle to make it better. </a:t>
            </a:r>
            <a:endParaRPr lang="en-GB" b="1" dirty="0"/>
          </a:p>
          <a:p>
            <a:endParaRPr lang="en-GB" dirty="0"/>
          </a:p>
        </p:txBody>
      </p:sp>
      <p:pic>
        <p:nvPicPr>
          <p:cNvPr id="4" name="Picture 2" descr="Plan, Do, Study, Act (PDSA) cycles | Quality Improvement">
            <a:extLst>
              <a:ext uri="{FF2B5EF4-FFF2-40B4-BE49-F238E27FC236}">
                <a16:creationId xmlns:a16="http://schemas.microsoft.com/office/drawing/2014/main" id="{B6D1290B-C3D3-4DEF-A025-81307E1D3160}"/>
              </a:ext>
            </a:extLst>
          </p:cNvPr>
          <p:cNvPicPr>
            <a:picLocks noChangeAspect="1" noChangeArrowheads="1"/>
          </p:cNvPicPr>
          <p:nvPr/>
        </p:nvPicPr>
        <p:blipFill>
          <a:blip r:embed="rId5">
            <a:alphaModFix amt="41000"/>
            <a:extLst>
              <a:ext uri="{28A0092B-C50C-407E-A947-70E740481C1C}">
                <a14:useLocalDpi xmlns:a14="http://schemas.microsoft.com/office/drawing/2010/main" val="0"/>
              </a:ext>
            </a:extLst>
          </a:blip>
          <a:srcRect/>
          <a:stretch>
            <a:fillRect/>
          </a:stretch>
        </p:blipFill>
        <p:spPr bwMode="auto">
          <a:xfrm>
            <a:off x="9731851" y="221773"/>
            <a:ext cx="2216309" cy="2216309"/>
          </a:xfrm>
          <a:prstGeom prst="rect">
            <a:avLst/>
          </a:prstGeom>
          <a:noFill/>
          <a:effectLst>
            <a:outerShdw blurRad="50800" dist="50800" dir="5400000" sx="1000" sy="1000" algn="ctr" rotWithShape="0">
              <a:srgbClr val="000000"/>
            </a:outerShdw>
          </a:effectLst>
        </p:spPr>
      </p:pic>
      <p:pic>
        <p:nvPicPr>
          <p:cNvPr id="6" name="Audio 5">
            <a:hlinkClick r:id="" action="ppaction://media"/>
            <a:extLst>
              <a:ext uri="{FF2B5EF4-FFF2-40B4-BE49-F238E27FC236}">
                <a16:creationId xmlns:a16="http://schemas.microsoft.com/office/drawing/2014/main" id="{5A51B99F-2832-4A3E-9569-43B7C232A0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30236091"/>
      </p:ext>
    </p:extLst>
  </p:cSld>
  <p:clrMapOvr>
    <a:masterClrMapping/>
  </p:clrMapOvr>
  <mc:AlternateContent xmlns:mc="http://schemas.openxmlformats.org/markup-compatibility/2006" xmlns:p14="http://schemas.microsoft.com/office/powerpoint/2010/main">
    <mc:Choice Requires="p14">
      <p:transition spd="slow" p14:dur="2000" advTm="25276"/>
    </mc:Choice>
    <mc:Fallback xmlns="">
      <p:transition spd="slow" advTm="25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a:extLst>
              <a:ext uri="{FF2B5EF4-FFF2-40B4-BE49-F238E27FC236}">
                <a16:creationId xmlns:a16="http://schemas.microsoft.com/office/drawing/2014/main" id="{8E629CBF-0DDD-4A78-B00C-CC7716813FAF}"/>
              </a:ext>
            </a:extLst>
          </p:cNvPr>
          <p:cNvCxnSpPr>
            <a:cxnSpLocks/>
          </p:cNvCxnSpPr>
          <p:nvPr/>
        </p:nvCxnSpPr>
        <p:spPr>
          <a:xfrm flipV="1">
            <a:off x="3047224" y="1936989"/>
            <a:ext cx="5592984" cy="385832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EE6067A-2F89-4CAF-BF26-BFC897C03DA5}"/>
              </a:ext>
            </a:extLst>
          </p:cNvPr>
          <p:cNvSpPr>
            <a:spLocks noGrp="1"/>
          </p:cNvSpPr>
          <p:nvPr>
            <p:ph type="title"/>
          </p:nvPr>
        </p:nvSpPr>
        <p:spPr>
          <a:xfrm>
            <a:off x="838200" y="177987"/>
            <a:ext cx="10515600" cy="1325563"/>
          </a:xfrm>
        </p:spPr>
        <p:txBody>
          <a:bodyPr/>
          <a:lstStyle/>
          <a:p>
            <a:r>
              <a:rPr lang="en-GB" dirty="0"/>
              <a:t>Repeated PDSA cycles work towards the AIM</a:t>
            </a:r>
          </a:p>
        </p:txBody>
      </p:sp>
      <p:grpSp>
        <p:nvGrpSpPr>
          <p:cNvPr id="27" name="Group 26">
            <a:extLst>
              <a:ext uri="{FF2B5EF4-FFF2-40B4-BE49-F238E27FC236}">
                <a16:creationId xmlns:a16="http://schemas.microsoft.com/office/drawing/2014/main" id="{265C571D-12DC-4011-9161-8B90DA919240}"/>
              </a:ext>
            </a:extLst>
          </p:cNvPr>
          <p:cNvGrpSpPr/>
          <p:nvPr/>
        </p:nvGrpSpPr>
        <p:grpSpPr>
          <a:xfrm>
            <a:off x="3208187" y="2034989"/>
            <a:ext cx="5035117" cy="3865780"/>
            <a:chOff x="3418214" y="2659458"/>
            <a:chExt cx="5035117" cy="3865780"/>
          </a:xfrm>
        </p:grpSpPr>
        <p:sp>
          <p:nvSpPr>
            <p:cNvPr id="14" name="Flowchart: Connector 13">
              <a:extLst>
                <a:ext uri="{FF2B5EF4-FFF2-40B4-BE49-F238E27FC236}">
                  <a16:creationId xmlns:a16="http://schemas.microsoft.com/office/drawing/2014/main" id="{04EFF124-AEFA-4708-82DD-6093302490FB}"/>
                </a:ext>
              </a:extLst>
            </p:cNvPr>
            <p:cNvSpPr/>
            <p:nvPr/>
          </p:nvSpPr>
          <p:spPr>
            <a:xfrm>
              <a:off x="6049107" y="3632539"/>
              <a:ext cx="1125499" cy="1109609"/>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owchart: Connector 14">
              <a:extLst>
                <a:ext uri="{FF2B5EF4-FFF2-40B4-BE49-F238E27FC236}">
                  <a16:creationId xmlns:a16="http://schemas.microsoft.com/office/drawing/2014/main" id="{88DE1CC8-C227-4D32-BF3F-74A44217DF62}"/>
                </a:ext>
              </a:extLst>
            </p:cNvPr>
            <p:cNvSpPr/>
            <p:nvPr/>
          </p:nvSpPr>
          <p:spPr>
            <a:xfrm>
              <a:off x="3418214" y="5415629"/>
              <a:ext cx="1130157" cy="1109609"/>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lowchart: Connector 15">
              <a:extLst>
                <a:ext uri="{FF2B5EF4-FFF2-40B4-BE49-F238E27FC236}">
                  <a16:creationId xmlns:a16="http://schemas.microsoft.com/office/drawing/2014/main" id="{B9D27ADE-69EC-4132-99AE-109531F6A88B}"/>
                </a:ext>
              </a:extLst>
            </p:cNvPr>
            <p:cNvSpPr/>
            <p:nvPr/>
          </p:nvSpPr>
          <p:spPr>
            <a:xfrm>
              <a:off x="4713559" y="4519062"/>
              <a:ext cx="1130157" cy="1109609"/>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lowchart: Connector 16">
              <a:extLst>
                <a:ext uri="{FF2B5EF4-FFF2-40B4-BE49-F238E27FC236}">
                  <a16:creationId xmlns:a16="http://schemas.microsoft.com/office/drawing/2014/main" id="{A264063F-F5AA-4F77-BECC-3754ED8EE5F4}"/>
                </a:ext>
              </a:extLst>
            </p:cNvPr>
            <p:cNvSpPr/>
            <p:nvPr/>
          </p:nvSpPr>
          <p:spPr>
            <a:xfrm>
              <a:off x="7323174" y="2659458"/>
              <a:ext cx="1130157" cy="1109609"/>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0CB356B9-19FE-49DC-9813-EB495035056E}"/>
                </a:ext>
              </a:extLst>
            </p:cNvPr>
            <p:cNvSpPr txBox="1"/>
            <p:nvPr/>
          </p:nvSpPr>
          <p:spPr>
            <a:xfrm>
              <a:off x="3533350" y="5749628"/>
              <a:ext cx="1028479" cy="523220"/>
            </a:xfrm>
            <a:prstGeom prst="rect">
              <a:avLst/>
            </a:prstGeom>
            <a:noFill/>
          </p:spPr>
          <p:txBody>
            <a:bodyPr wrap="square" rtlCol="0">
              <a:spAutoFit/>
            </a:bodyPr>
            <a:lstStyle/>
            <a:p>
              <a:r>
                <a:rPr lang="en-GB" sz="2800" dirty="0">
                  <a:solidFill>
                    <a:schemeClr val="bg1"/>
                  </a:solidFill>
                </a:rPr>
                <a:t>PDSA</a:t>
              </a:r>
            </a:p>
          </p:txBody>
        </p:sp>
        <p:sp>
          <p:nvSpPr>
            <p:cNvPr id="24" name="TextBox 23">
              <a:extLst>
                <a:ext uri="{FF2B5EF4-FFF2-40B4-BE49-F238E27FC236}">
                  <a16:creationId xmlns:a16="http://schemas.microsoft.com/office/drawing/2014/main" id="{C2434B5A-6D93-4305-8223-062BB898C8B5}"/>
                </a:ext>
              </a:extLst>
            </p:cNvPr>
            <p:cNvSpPr txBox="1"/>
            <p:nvPr/>
          </p:nvSpPr>
          <p:spPr>
            <a:xfrm>
              <a:off x="4815237" y="4812256"/>
              <a:ext cx="1028479" cy="523220"/>
            </a:xfrm>
            <a:prstGeom prst="rect">
              <a:avLst/>
            </a:prstGeom>
            <a:noFill/>
          </p:spPr>
          <p:txBody>
            <a:bodyPr wrap="square" rtlCol="0">
              <a:spAutoFit/>
            </a:bodyPr>
            <a:lstStyle/>
            <a:p>
              <a:r>
                <a:rPr lang="en-GB" sz="2800" dirty="0">
                  <a:solidFill>
                    <a:schemeClr val="bg1"/>
                  </a:solidFill>
                </a:rPr>
                <a:t>PDSA</a:t>
              </a:r>
            </a:p>
          </p:txBody>
        </p:sp>
        <p:sp>
          <p:nvSpPr>
            <p:cNvPr id="25" name="TextBox 24">
              <a:extLst>
                <a:ext uri="{FF2B5EF4-FFF2-40B4-BE49-F238E27FC236}">
                  <a16:creationId xmlns:a16="http://schemas.microsoft.com/office/drawing/2014/main" id="{AC7F47D9-BBC7-446F-B3FB-96D410852E1D}"/>
                </a:ext>
              </a:extLst>
            </p:cNvPr>
            <p:cNvSpPr txBox="1"/>
            <p:nvPr/>
          </p:nvSpPr>
          <p:spPr>
            <a:xfrm>
              <a:off x="6146127" y="3925733"/>
              <a:ext cx="1028479" cy="523220"/>
            </a:xfrm>
            <a:prstGeom prst="rect">
              <a:avLst/>
            </a:prstGeom>
            <a:noFill/>
          </p:spPr>
          <p:txBody>
            <a:bodyPr wrap="square" rtlCol="0">
              <a:spAutoFit/>
            </a:bodyPr>
            <a:lstStyle/>
            <a:p>
              <a:r>
                <a:rPr lang="en-GB" sz="2800" dirty="0">
                  <a:solidFill>
                    <a:schemeClr val="bg1"/>
                  </a:solidFill>
                </a:rPr>
                <a:t>PDSA</a:t>
              </a:r>
            </a:p>
          </p:txBody>
        </p:sp>
        <p:sp>
          <p:nvSpPr>
            <p:cNvPr id="26" name="TextBox 25">
              <a:extLst>
                <a:ext uri="{FF2B5EF4-FFF2-40B4-BE49-F238E27FC236}">
                  <a16:creationId xmlns:a16="http://schemas.microsoft.com/office/drawing/2014/main" id="{1AD4C0D6-E00D-4650-9733-8DF9935E99AA}"/>
                </a:ext>
              </a:extLst>
            </p:cNvPr>
            <p:cNvSpPr txBox="1"/>
            <p:nvPr/>
          </p:nvSpPr>
          <p:spPr>
            <a:xfrm>
              <a:off x="7424852" y="2952652"/>
              <a:ext cx="1028479" cy="523220"/>
            </a:xfrm>
            <a:prstGeom prst="rect">
              <a:avLst/>
            </a:prstGeom>
            <a:noFill/>
          </p:spPr>
          <p:txBody>
            <a:bodyPr wrap="square" rtlCol="0">
              <a:spAutoFit/>
            </a:bodyPr>
            <a:lstStyle/>
            <a:p>
              <a:r>
                <a:rPr lang="en-GB" sz="2800" dirty="0">
                  <a:solidFill>
                    <a:schemeClr val="bg1"/>
                  </a:solidFill>
                </a:rPr>
                <a:t>PDSA</a:t>
              </a:r>
            </a:p>
          </p:txBody>
        </p:sp>
      </p:grpSp>
      <p:sp>
        <p:nvSpPr>
          <p:cNvPr id="28" name="TextBox 27">
            <a:extLst>
              <a:ext uri="{FF2B5EF4-FFF2-40B4-BE49-F238E27FC236}">
                <a16:creationId xmlns:a16="http://schemas.microsoft.com/office/drawing/2014/main" id="{0BDC1B07-FD39-42B0-9600-F55380A379F0}"/>
              </a:ext>
            </a:extLst>
          </p:cNvPr>
          <p:cNvSpPr txBox="1"/>
          <p:nvPr/>
        </p:nvSpPr>
        <p:spPr>
          <a:xfrm>
            <a:off x="8640208" y="1429157"/>
            <a:ext cx="1527717" cy="1015663"/>
          </a:xfrm>
          <a:prstGeom prst="rect">
            <a:avLst/>
          </a:prstGeom>
          <a:noFill/>
        </p:spPr>
        <p:txBody>
          <a:bodyPr wrap="square" rtlCol="0">
            <a:spAutoFit/>
          </a:bodyPr>
          <a:lstStyle/>
          <a:p>
            <a:r>
              <a:rPr lang="en-GB" sz="6000" dirty="0">
                <a:solidFill>
                  <a:schemeClr val="accent2"/>
                </a:solidFill>
              </a:rPr>
              <a:t>AIM</a:t>
            </a:r>
          </a:p>
        </p:txBody>
      </p:sp>
      <p:sp>
        <p:nvSpPr>
          <p:cNvPr id="31" name="TextBox 30">
            <a:extLst>
              <a:ext uri="{FF2B5EF4-FFF2-40B4-BE49-F238E27FC236}">
                <a16:creationId xmlns:a16="http://schemas.microsoft.com/office/drawing/2014/main" id="{6248E6CD-7058-4406-8A05-C737755D418D}"/>
              </a:ext>
            </a:extLst>
          </p:cNvPr>
          <p:cNvSpPr txBox="1"/>
          <p:nvPr/>
        </p:nvSpPr>
        <p:spPr>
          <a:xfrm rot="19371342">
            <a:off x="5029824" y="4289508"/>
            <a:ext cx="3234990" cy="523220"/>
          </a:xfrm>
          <a:prstGeom prst="rect">
            <a:avLst/>
          </a:prstGeom>
          <a:noFill/>
        </p:spPr>
        <p:txBody>
          <a:bodyPr wrap="square" rtlCol="0">
            <a:spAutoFit/>
          </a:bodyPr>
          <a:lstStyle/>
          <a:p>
            <a:r>
              <a:rPr lang="en-GB" sz="2800" dirty="0">
                <a:solidFill>
                  <a:srgbClr val="0070C0"/>
                </a:solidFill>
              </a:rPr>
              <a:t>Data Driven Change </a:t>
            </a:r>
          </a:p>
        </p:txBody>
      </p:sp>
      <p:pic>
        <p:nvPicPr>
          <p:cNvPr id="3" name="Audio 2">
            <a:hlinkClick r:id="" action="ppaction://media"/>
            <a:extLst>
              <a:ext uri="{FF2B5EF4-FFF2-40B4-BE49-F238E27FC236}">
                <a16:creationId xmlns:a16="http://schemas.microsoft.com/office/drawing/2014/main" id="{0C69F170-6E4C-47F6-A5D7-CCAE5C912F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63960394"/>
      </p:ext>
    </p:extLst>
  </p:cSld>
  <p:clrMapOvr>
    <a:masterClrMapping/>
  </p:clrMapOvr>
  <mc:AlternateContent xmlns:mc="http://schemas.openxmlformats.org/markup-compatibility/2006" xmlns:p14="http://schemas.microsoft.com/office/powerpoint/2010/main">
    <mc:Choice Requires="p14">
      <p:transition spd="slow" p14:dur="2000" advTm="16912"/>
    </mc:Choice>
    <mc:Fallback xmlns="">
      <p:transition spd="slow" advTm="16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 PowerPoint&#10;&#10;Description automatically generated">
            <a:extLst>
              <a:ext uri="{FF2B5EF4-FFF2-40B4-BE49-F238E27FC236}">
                <a16:creationId xmlns:a16="http://schemas.microsoft.com/office/drawing/2014/main" id="{C101DA3D-49C4-4415-814C-792E605D7F27}"/>
              </a:ext>
            </a:extLst>
          </p:cNvPr>
          <p:cNvPicPr>
            <a:picLocks noChangeAspect="1"/>
          </p:cNvPicPr>
          <p:nvPr/>
        </p:nvPicPr>
        <p:blipFill rotWithShape="1">
          <a:blip r:embed="rId5"/>
          <a:srcRect l="73677" t="48690" r="6048" b="15618"/>
          <a:stretch/>
        </p:blipFill>
        <p:spPr bwMode="auto">
          <a:xfrm rot="5400000">
            <a:off x="32569" y="4794611"/>
            <a:ext cx="1963854" cy="1856540"/>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92D227B1-2D55-479F-A785-2C33399CB820}"/>
              </a:ext>
            </a:extLst>
          </p:cNvPr>
          <p:cNvSpPr/>
          <p:nvPr/>
        </p:nvSpPr>
        <p:spPr>
          <a:xfrm>
            <a:off x="0" y="0"/>
            <a:ext cx="12192000"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E931DFA-53D5-48BD-ABB3-174BDFDD7A69}"/>
              </a:ext>
            </a:extLst>
          </p:cNvPr>
          <p:cNvSpPr>
            <a:spLocks noGrp="1"/>
          </p:cNvSpPr>
          <p:nvPr>
            <p:ph type="title"/>
          </p:nvPr>
        </p:nvSpPr>
        <p:spPr>
          <a:xfrm>
            <a:off x="838200" y="153192"/>
            <a:ext cx="10515600" cy="1325563"/>
          </a:xfrm>
        </p:spPr>
        <p:txBody>
          <a:bodyPr/>
          <a:lstStyle/>
          <a:p>
            <a:pPr algn="ctr"/>
            <a:r>
              <a:rPr lang="en-GB" dirty="0">
                <a:solidFill>
                  <a:schemeClr val="bg1"/>
                </a:solidFill>
              </a:rPr>
              <a:t>Summarise and Reflect</a:t>
            </a:r>
          </a:p>
        </p:txBody>
      </p:sp>
      <p:sp>
        <p:nvSpPr>
          <p:cNvPr id="3" name="Content Placeholder 2">
            <a:extLst>
              <a:ext uri="{FF2B5EF4-FFF2-40B4-BE49-F238E27FC236}">
                <a16:creationId xmlns:a16="http://schemas.microsoft.com/office/drawing/2014/main" id="{43EEB34C-8171-46FB-9BCC-439724511478}"/>
              </a:ext>
            </a:extLst>
          </p:cNvPr>
          <p:cNvSpPr>
            <a:spLocks noGrp="1"/>
          </p:cNvSpPr>
          <p:nvPr>
            <p:ph idx="1"/>
          </p:nvPr>
        </p:nvSpPr>
        <p:spPr>
          <a:xfrm>
            <a:off x="838200" y="2117046"/>
            <a:ext cx="10515600" cy="4351338"/>
          </a:xfrm>
        </p:spPr>
        <p:txBody>
          <a:bodyPr/>
          <a:lstStyle/>
          <a:p>
            <a:pPr marL="0" indent="0">
              <a:buNone/>
            </a:pPr>
            <a:r>
              <a:rPr lang="en-US" b="1" dirty="0" err="1"/>
              <a:t>Summarise</a:t>
            </a:r>
            <a:r>
              <a:rPr lang="en-US" dirty="0"/>
              <a:t> the changes made as a result of your project. </a:t>
            </a:r>
          </a:p>
          <a:p>
            <a:pPr>
              <a:buFontTx/>
              <a:buChar char="-"/>
            </a:pPr>
            <a:r>
              <a:rPr lang="en-US" dirty="0"/>
              <a:t>The change may have been ineffective! </a:t>
            </a:r>
          </a:p>
          <a:p>
            <a:pPr>
              <a:buFontTx/>
              <a:buChar char="-"/>
            </a:pPr>
            <a:r>
              <a:rPr lang="en-US" dirty="0"/>
              <a:t>Present your findings to the team at a practice meeting</a:t>
            </a:r>
          </a:p>
          <a:p>
            <a:pPr>
              <a:buFontTx/>
              <a:buChar char="-"/>
            </a:pPr>
            <a:endParaRPr lang="en-US" dirty="0"/>
          </a:p>
          <a:p>
            <a:pPr marL="0" indent="0">
              <a:buNone/>
            </a:pPr>
            <a:r>
              <a:rPr lang="en-US" b="1" dirty="0"/>
              <a:t>Reflection - </a:t>
            </a:r>
            <a:r>
              <a:rPr lang="en-US" dirty="0"/>
              <a:t>the final process involved reflecting on the process of undertaking a QIP</a:t>
            </a:r>
            <a:endParaRPr lang="en-GB" dirty="0"/>
          </a:p>
        </p:txBody>
      </p:sp>
      <p:sp>
        <p:nvSpPr>
          <p:cNvPr id="5" name="Flowchart: Connector 4">
            <a:extLst>
              <a:ext uri="{FF2B5EF4-FFF2-40B4-BE49-F238E27FC236}">
                <a16:creationId xmlns:a16="http://schemas.microsoft.com/office/drawing/2014/main" id="{64282B07-F83C-427D-9E65-49E9CB8F41EC}"/>
              </a:ext>
            </a:extLst>
          </p:cNvPr>
          <p:cNvSpPr/>
          <p:nvPr/>
        </p:nvSpPr>
        <p:spPr>
          <a:xfrm>
            <a:off x="10848473" y="802189"/>
            <a:ext cx="1010653" cy="1046748"/>
          </a:xfrm>
          <a:prstGeom prst="flowChartConnector">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Audio 8">
            <a:hlinkClick r:id="" action="ppaction://media"/>
            <a:extLst>
              <a:ext uri="{FF2B5EF4-FFF2-40B4-BE49-F238E27FC236}">
                <a16:creationId xmlns:a16="http://schemas.microsoft.com/office/drawing/2014/main" id="{F924CF77-32CB-42A7-835D-60B356B48D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00826946"/>
      </p:ext>
    </p:extLst>
  </p:cSld>
  <p:clrMapOvr>
    <a:masterClrMapping/>
  </p:clrMapOvr>
  <mc:AlternateContent xmlns:mc="http://schemas.openxmlformats.org/markup-compatibility/2006" xmlns:p14="http://schemas.microsoft.com/office/powerpoint/2010/main">
    <mc:Choice Requires="p14">
      <p:transition spd="slow" p14:dur="2000" advTm="49736"/>
    </mc:Choice>
    <mc:Fallback xmlns="">
      <p:transition spd="slow" advTm="49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38CCC-C369-4753-A0F1-E2BA21F59217}"/>
              </a:ext>
            </a:extLst>
          </p:cNvPr>
          <p:cNvSpPr>
            <a:spLocks noGrp="1"/>
          </p:cNvSpPr>
          <p:nvPr>
            <p:ph type="title"/>
          </p:nvPr>
        </p:nvSpPr>
        <p:spPr>
          <a:xfrm>
            <a:off x="1171074" y="1396686"/>
            <a:ext cx="3240506" cy="4064628"/>
          </a:xfrm>
        </p:spPr>
        <p:txBody>
          <a:bodyPr>
            <a:normAutofit/>
          </a:bodyPr>
          <a:lstStyle/>
          <a:p>
            <a:r>
              <a:rPr lang="en-GB">
                <a:solidFill>
                  <a:srgbClr val="FFFFFF"/>
                </a:solidFill>
              </a:rPr>
              <a:t>Other QIP Examples</a:t>
            </a:r>
          </a:p>
        </p:txBody>
      </p:sp>
      <p:sp>
        <p:nvSpPr>
          <p:cNvPr id="21"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A538417-7ECC-4CFE-A7C5-97F1B4050C60}"/>
              </a:ext>
            </a:extLst>
          </p:cNvPr>
          <p:cNvSpPr>
            <a:spLocks noGrp="1"/>
          </p:cNvSpPr>
          <p:nvPr>
            <p:ph idx="1"/>
          </p:nvPr>
        </p:nvSpPr>
        <p:spPr>
          <a:xfrm>
            <a:off x="5370153" y="478465"/>
            <a:ext cx="6414177" cy="5983756"/>
          </a:xfrm>
        </p:spPr>
        <p:txBody>
          <a:bodyPr>
            <a:normAutofit fontScale="92500" lnSpcReduction="10000"/>
          </a:bodyPr>
          <a:lstStyle/>
          <a:p>
            <a:pPr marL="0" indent="0">
              <a:buNone/>
            </a:pPr>
            <a:r>
              <a:rPr lang="en-GB" sz="2400" dirty="0"/>
              <a:t>Improving follow up for raised platelets on patient blood tests</a:t>
            </a:r>
          </a:p>
          <a:p>
            <a:pPr marL="0" indent="0">
              <a:buNone/>
            </a:pPr>
            <a:endParaRPr lang="en-GB" sz="2400" dirty="0"/>
          </a:p>
          <a:p>
            <a:pPr marL="0" indent="0">
              <a:buNone/>
            </a:pPr>
            <a:r>
              <a:rPr lang="en-GB" sz="2400" dirty="0"/>
              <a:t>Reducing the practice carbon footprint by increasing numbers of MDI inhalers prescribed</a:t>
            </a:r>
          </a:p>
          <a:p>
            <a:pPr marL="0" indent="0">
              <a:buNone/>
            </a:pPr>
            <a:endParaRPr lang="en-GB" sz="2400" dirty="0"/>
          </a:p>
          <a:p>
            <a:pPr marL="0" indent="0">
              <a:buNone/>
            </a:pPr>
            <a:r>
              <a:rPr lang="en-GB" sz="2400" dirty="0"/>
              <a:t>Improving percentage of 6 week baby checks within 8 weeks</a:t>
            </a:r>
          </a:p>
          <a:p>
            <a:pPr marL="0" indent="0">
              <a:buNone/>
            </a:pPr>
            <a:endParaRPr lang="en-GB" sz="2400" dirty="0">
              <a:effectLst/>
              <a:cs typeface="Times New Roman" panose="02020603050405020304" pitchFamily="18" charset="0"/>
            </a:endParaRPr>
          </a:p>
          <a:p>
            <a:pPr marL="0" indent="0">
              <a:buNone/>
            </a:pPr>
            <a:r>
              <a:rPr lang="en-GB" sz="2400" dirty="0">
                <a:effectLst/>
                <a:cs typeface="Times New Roman" panose="02020603050405020304" pitchFamily="18" charset="0"/>
              </a:rPr>
              <a:t>Improving Antibiotic Prescribing for Sore Throats</a:t>
            </a:r>
          </a:p>
          <a:p>
            <a:pPr marL="0" indent="0">
              <a:buNone/>
            </a:pPr>
            <a:endParaRPr lang="en-GB" sz="2400" dirty="0">
              <a:effectLst/>
              <a:cs typeface="Times New Roman" panose="02020603050405020304" pitchFamily="18" charset="0"/>
            </a:endParaRPr>
          </a:p>
          <a:p>
            <a:pPr marL="0" indent="0">
              <a:buNone/>
            </a:pPr>
            <a:r>
              <a:rPr lang="en-GB" sz="2400" dirty="0">
                <a:effectLst/>
                <a:cs typeface="Times New Roman" panose="02020603050405020304" pitchFamily="18" charset="0"/>
              </a:rPr>
              <a:t>Monitoring of Novel Oral Anticoagulants in a local GP practice</a:t>
            </a:r>
          </a:p>
          <a:p>
            <a:pPr marL="0" indent="0">
              <a:buNone/>
            </a:pPr>
            <a:endParaRPr lang="en-GB" sz="2400" dirty="0">
              <a:ea typeface="Calibri" panose="020F0502020204030204" pitchFamily="34" charset="0"/>
              <a:cs typeface="Times New Roman" panose="02020603050405020304" pitchFamily="18" charset="0"/>
            </a:endParaRPr>
          </a:p>
          <a:p>
            <a:pPr marL="0" indent="0">
              <a:buNone/>
            </a:pPr>
            <a:r>
              <a:rPr lang="en-GB" sz="2400" dirty="0">
                <a:effectLst/>
                <a:ea typeface="Calibri" panose="020F0502020204030204" pitchFamily="34" charset="0"/>
                <a:cs typeface="Times New Roman" panose="02020603050405020304" pitchFamily="18" charset="0"/>
              </a:rPr>
              <a:t>Investigation and Management of Vitamin B12 deficiency</a:t>
            </a:r>
          </a:p>
          <a:p>
            <a:pPr marL="0" indent="0">
              <a:buNone/>
            </a:pPr>
            <a:endParaRPr lang="en-GB" sz="2400" dirty="0"/>
          </a:p>
          <a:p>
            <a:pPr marL="0" indent="0">
              <a:buNone/>
            </a:pPr>
            <a:endParaRPr lang="en-GB" sz="2400" dirty="0"/>
          </a:p>
        </p:txBody>
      </p:sp>
      <p:pic>
        <p:nvPicPr>
          <p:cNvPr id="4" name="Audio 3">
            <a:hlinkClick r:id="" action="ppaction://media"/>
            <a:extLst>
              <a:ext uri="{FF2B5EF4-FFF2-40B4-BE49-F238E27FC236}">
                <a16:creationId xmlns:a16="http://schemas.microsoft.com/office/drawing/2014/main" id="{40FF762D-F56A-431E-8497-097FF93310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82437837"/>
      </p:ext>
    </p:extLst>
  </p:cSld>
  <p:clrMapOvr>
    <a:masterClrMapping/>
  </p:clrMapOvr>
  <mc:AlternateContent xmlns:mc="http://schemas.openxmlformats.org/markup-compatibility/2006" xmlns:p14="http://schemas.microsoft.com/office/powerpoint/2010/main">
    <mc:Choice Requires="p14">
      <p:transition spd="slow" p14:dur="2000" advTm="41949"/>
    </mc:Choice>
    <mc:Fallback xmlns="">
      <p:transition spd="slow" advTm="4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1E2C7-99A0-46FC-BE17-9C5DAEE84E1B}"/>
              </a:ext>
            </a:extLst>
          </p:cNvPr>
          <p:cNvSpPr>
            <a:spLocks noGrp="1"/>
          </p:cNvSpPr>
          <p:nvPr>
            <p:ph type="title"/>
          </p:nvPr>
        </p:nvSpPr>
        <p:spPr>
          <a:xfrm>
            <a:off x="838200" y="365125"/>
            <a:ext cx="5558489" cy="1325563"/>
          </a:xfrm>
        </p:spPr>
        <p:txBody>
          <a:bodyPr>
            <a:normAutofit/>
          </a:bodyPr>
          <a:lstStyle/>
          <a:p>
            <a:r>
              <a:rPr lang="en-GB" dirty="0"/>
              <a:t>Useful Resources</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9A13C43-D7D6-472C-B654-2F7141956E9E}"/>
              </a:ext>
            </a:extLst>
          </p:cNvPr>
          <p:cNvSpPr>
            <a:spLocks noGrp="1"/>
          </p:cNvSpPr>
          <p:nvPr>
            <p:ph idx="1"/>
          </p:nvPr>
        </p:nvSpPr>
        <p:spPr>
          <a:xfrm>
            <a:off x="838200" y="1825625"/>
            <a:ext cx="5558489" cy="4351338"/>
          </a:xfrm>
        </p:spPr>
        <p:txBody>
          <a:bodyPr>
            <a:normAutofit/>
          </a:bodyPr>
          <a:lstStyle/>
          <a:p>
            <a:pPr marL="0" indent="0">
              <a:buNone/>
            </a:pPr>
            <a:r>
              <a:rPr lang="en-GB" sz="2200"/>
              <a:t>RCGP: </a:t>
            </a:r>
            <a:r>
              <a:rPr lang="en-GB" sz="2200">
                <a:hlinkClick r:id="rId4"/>
              </a:rPr>
              <a:t>WPBA assessments (rcgp.org.uk)</a:t>
            </a:r>
            <a:r>
              <a:rPr lang="en-GB" sz="2200"/>
              <a:t> </a:t>
            </a:r>
          </a:p>
          <a:p>
            <a:pPr marL="0" indent="0">
              <a:buNone/>
            </a:pPr>
            <a:r>
              <a:rPr lang="en-US" sz="2200">
                <a:hlinkClick r:id="rId5"/>
              </a:rPr>
              <a:t>RGCP-QI-Guide-260216.ashx (rcgp.org.uk)</a:t>
            </a:r>
            <a:endParaRPr lang="en-US" sz="2200"/>
          </a:p>
          <a:p>
            <a:pPr marL="0" indent="0">
              <a:buNone/>
            </a:pPr>
            <a:r>
              <a:rPr lang="en-US" sz="2200">
                <a:hlinkClick r:id="rId6"/>
              </a:rPr>
              <a:t>RCGP_How_to_do_a_QI_project.ashx</a:t>
            </a:r>
            <a:endParaRPr lang="en-GB" sz="2200"/>
          </a:p>
          <a:p>
            <a:pPr marL="0" indent="0">
              <a:buNone/>
            </a:pPr>
            <a:endParaRPr lang="en-US" sz="2200"/>
          </a:p>
          <a:p>
            <a:pPr marL="0" indent="0">
              <a:buNone/>
            </a:pPr>
            <a:r>
              <a:rPr lang="en-GB" sz="2200"/>
              <a:t>West of England Academic Health and Science Network: </a:t>
            </a:r>
            <a:r>
              <a:rPr lang="en-GB" sz="2200">
                <a:hlinkClick r:id="rId7"/>
              </a:rPr>
              <a:t>https://www.weahsn.net/toolkits-and-resources/quality-improvement-tools-2/</a:t>
            </a:r>
            <a:endParaRPr lang="en-GB" sz="2200"/>
          </a:p>
          <a:p>
            <a:pPr marL="0" indent="0">
              <a:buNone/>
            </a:pPr>
            <a:endParaRPr lang="en-GB" sz="2200"/>
          </a:p>
          <a:p>
            <a:pPr marL="0" indent="0">
              <a:buNone/>
            </a:pPr>
            <a:r>
              <a:rPr lang="en-US" sz="2200"/>
              <a:t>NHS Scotland Quality Improvement Hub</a:t>
            </a:r>
            <a:r>
              <a:rPr lang="en-GB" sz="2200"/>
              <a:t>: </a:t>
            </a:r>
            <a:r>
              <a:rPr lang="en-GB" sz="2200">
                <a:hlinkClick r:id="rId8"/>
              </a:rPr>
              <a:t>Quality Improvement Zone | </a:t>
            </a:r>
            <a:r>
              <a:rPr lang="en-GB" sz="2200" err="1">
                <a:hlinkClick r:id="rId8"/>
              </a:rPr>
              <a:t>Turas</a:t>
            </a:r>
            <a:r>
              <a:rPr lang="en-GB" sz="2200">
                <a:hlinkClick r:id="rId8"/>
              </a:rPr>
              <a:t> | Learn (</a:t>
            </a:r>
            <a:r>
              <a:rPr lang="en-GB" sz="2200" err="1">
                <a:hlinkClick r:id="rId8"/>
              </a:rPr>
              <a:t>nhs.scot</a:t>
            </a:r>
            <a:r>
              <a:rPr lang="en-GB" sz="2200">
                <a:hlinkClick r:id="rId8"/>
              </a:rPr>
              <a:t>)</a:t>
            </a:r>
            <a:r>
              <a:rPr lang="en-GB" sz="2200"/>
              <a:t> </a:t>
            </a:r>
          </a:p>
          <a:p>
            <a:pPr marL="0" indent="0">
              <a:buNone/>
            </a:pPr>
            <a:endParaRPr lang="en-GB" sz="2200"/>
          </a:p>
          <a:p>
            <a:pPr marL="0" indent="0">
              <a:buNone/>
            </a:pPr>
            <a:endParaRPr lang="en-GB" sz="220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4BDAB2D4-12B6-4174-A71C-A9AEDDBFFC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7155762"/>
      </p:ext>
    </p:extLst>
  </p:cSld>
  <p:clrMapOvr>
    <a:masterClrMapping/>
  </p:clrMapOvr>
  <mc:AlternateContent xmlns:mc="http://schemas.openxmlformats.org/markup-compatibility/2006" xmlns:p14="http://schemas.microsoft.com/office/powerpoint/2010/main">
    <mc:Choice Requires="p14">
      <p:transition spd="slow" p14:dur="2000" advTm="7999"/>
    </mc:Choice>
    <mc:Fallback xmlns="">
      <p:transition spd="slow" advTm="7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D25E69-4C4C-4C8D-8D97-949D70C2DFDB}"/>
              </a:ext>
            </a:extLst>
          </p:cNvPr>
          <p:cNvSpPr>
            <a:spLocks noGrp="1"/>
          </p:cNvSpPr>
          <p:nvPr>
            <p:ph type="title"/>
          </p:nvPr>
        </p:nvSpPr>
        <p:spPr>
          <a:xfrm>
            <a:off x="956826" y="1112969"/>
            <a:ext cx="3937298" cy="4166010"/>
          </a:xfrm>
        </p:spPr>
        <p:txBody>
          <a:bodyPr>
            <a:normAutofit/>
          </a:bodyPr>
          <a:lstStyle/>
          <a:p>
            <a:r>
              <a:rPr lang="en-GB">
                <a:solidFill>
                  <a:srgbClr val="FFFFFF"/>
                </a:solidFill>
              </a:rPr>
              <a:t>ANY QUESTIONS?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A947541-743C-4480-8407-49EDD5389191}"/>
              </a:ext>
            </a:extLst>
          </p:cNvPr>
          <p:cNvSpPr>
            <a:spLocks noGrp="1"/>
          </p:cNvSpPr>
          <p:nvPr>
            <p:ph idx="1"/>
          </p:nvPr>
        </p:nvSpPr>
        <p:spPr>
          <a:xfrm>
            <a:off x="6096000" y="820880"/>
            <a:ext cx="5257799" cy="4889350"/>
          </a:xfrm>
        </p:spPr>
        <p:txBody>
          <a:bodyPr anchor="t">
            <a:normAutofit/>
          </a:bodyPr>
          <a:lstStyle/>
          <a:p>
            <a:pPr marL="0" indent="0">
              <a:buNone/>
            </a:pPr>
            <a:endParaRPr lang="en-GB"/>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Audio 6">
            <a:hlinkClick r:id="" action="ppaction://media"/>
            <a:extLst>
              <a:ext uri="{FF2B5EF4-FFF2-40B4-BE49-F238E27FC236}">
                <a16:creationId xmlns:a16="http://schemas.microsoft.com/office/drawing/2014/main" id="{616B2AD0-1EFF-4F39-AA01-30499B6CCE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48104077"/>
      </p:ext>
    </p:extLst>
  </p:cSld>
  <p:clrMapOvr>
    <a:masterClrMapping/>
  </p:clrMapOvr>
  <mc:AlternateContent xmlns:mc="http://schemas.openxmlformats.org/markup-compatibility/2006" xmlns:p14="http://schemas.microsoft.com/office/powerpoint/2010/main">
    <mc:Choice Requires="p14">
      <p:transition spd="slow" p14:dur="2000" advTm="20420"/>
    </mc:Choice>
    <mc:Fallback xmlns="">
      <p:transition spd="slow" advTm="2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 PowerPoint&#10;&#10;Description automatically generated">
            <a:extLst>
              <a:ext uri="{FF2B5EF4-FFF2-40B4-BE49-F238E27FC236}">
                <a16:creationId xmlns:a16="http://schemas.microsoft.com/office/drawing/2014/main" id="{6A3E66D2-F7C9-4C83-9E53-12BF770455A0}"/>
              </a:ext>
            </a:extLst>
          </p:cNvPr>
          <p:cNvPicPr>
            <a:picLocks noChangeAspect="1"/>
          </p:cNvPicPr>
          <p:nvPr/>
        </p:nvPicPr>
        <p:blipFill rotWithShape="1">
          <a:blip r:embed="rId5"/>
          <a:srcRect l="73677" t="48690" r="6048" b="15618"/>
          <a:stretch/>
        </p:blipFill>
        <p:spPr bwMode="auto">
          <a:xfrm rot="10361482">
            <a:off x="110111" y="2062085"/>
            <a:ext cx="1963854" cy="185654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727083AF-0328-4606-A87C-3A44CA2E3DD2}"/>
              </a:ext>
            </a:extLst>
          </p:cNvPr>
          <p:cNvSpPr/>
          <p:nvPr/>
        </p:nvSpPr>
        <p:spPr>
          <a:xfrm>
            <a:off x="0" y="0"/>
            <a:ext cx="12192000" cy="1804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B92370B-A248-4AD1-87A1-5589BBE4F276}"/>
              </a:ext>
            </a:extLst>
          </p:cNvPr>
          <p:cNvSpPr>
            <a:spLocks noGrp="1"/>
          </p:cNvSpPr>
          <p:nvPr>
            <p:ph type="title"/>
          </p:nvPr>
        </p:nvSpPr>
        <p:spPr>
          <a:xfrm>
            <a:off x="838200" y="316998"/>
            <a:ext cx="10515600" cy="1325563"/>
          </a:xfrm>
        </p:spPr>
        <p:txBody>
          <a:bodyPr/>
          <a:lstStyle/>
          <a:p>
            <a:pPr algn="ctr"/>
            <a:r>
              <a:rPr lang="en-US" dirty="0">
                <a:solidFill>
                  <a:schemeClr val="bg1"/>
                </a:solidFill>
              </a:rPr>
              <a:t>What is Quality Improvement?</a:t>
            </a:r>
            <a:endParaRPr lang="en-GB" dirty="0">
              <a:solidFill>
                <a:schemeClr val="bg1"/>
              </a:solidFill>
            </a:endParaRPr>
          </a:p>
        </p:txBody>
      </p:sp>
      <p:sp>
        <p:nvSpPr>
          <p:cNvPr id="3" name="Content Placeholder 2">
            <a:extLst>
              <a:ext uri="{FF2B5EF4-FFF2-40B4-BE49-F238E27FC236}">
                <a16:creationId xmlns:a16="http://schemas.microsoft.com/office/drawing/2014/main" id="{0EBFF63A-C284-4929-AE15-F760F10C7D96}"/>
              </a:ext>
            </a:extLst>
          </p:cNvPr>
          <p:cNvSpPr>
            <a:spLocks noGrp="1"/>
          </p:cNvSpPr>
          <p:nvPr>
            <p:ph idx="1"/>
          </p:nvPr>
        </p:nvSpPr>
        <p:spPr>
          <a:xfrm>
            <a:off x="1030706" y="2758634"/>
            <a:ext cx="10515600" cy="2203450"/>
          </a:xfrm>
        </p:spPr>
        <p:txBody>
          <a:bodyPr/>
          <a:lstStyle/>
          <a:p>
            <a:pPr marL="0" indent="0">
              <a:buNone/>
            </a:pPr>
            <a:r>
              <a:rPr lang="en-US" dirty="0"/>
              <a:t>‘Quality improvement is about giving the people closest to issues affecting care quality the time, permission, skills and resources they need to solve them. It involves a systematic and coordinated approach to solving a problem using specific methods and tools with the aim of bringing about a measurable improvement.’ </a:t>
            </a:r>
            <a:endParaRPr lang="en-GB" dirty="0"/>
          </a:p>
        </p:txBody>
      </p:sp>
      <p:sp>
        <p:nvSpPr>
          <p:cNvPr id="4" name="TextBox 3">
            <a:extLst>
              <a:ext uri="{FF2B5EF4-FFF2-40B4-BE49-F238E27FC236}">
                <a16:creationId xmlns:a16="http://schemas.microsoft.com/office/drawing/2014/main" id="{BB60EEEB-30C6-406D-B86D-40342F9BFBD0}"/>
              </a:ext>
            </a:extLst>
          </p:cNvPr>
          <p:cNvSpPr txBox="1"/>
          <p:nvPr/>
        </p:nvSpPr>
        <p:spPr>
          <a:xfrm>
            <a:off x="1778620" y="6501580"/>
            <a:ext cx="10413380" cy="369332"/>
          </a:xfrm>
          <a:prstGeom prst="rect">
            <a:avLst/>
          </a:prstGeom>
          <a:noFill/>
        </p:spPr>
        <p:txBody>
          <a:bodyPr wrap="square" rtlCol="0">
            <a:spAutoFit/>
          </a:bodyPr>
          <a:lstStyle/>
          <a:p>
            <a:r>
              <a:rPr lang="en-GB" dirty="0"/>
              <a:t>https://www.health.org.uk/sites/default/files/QualityImprovementMadeSimple.pdf</a:t>
            </a:r>
          </a:p>
        </p:txBody>
      </p:sp>
      <p:sp>
        <p:nvSpPr>
          <p:cNvPr id="6" name="Flowchart: Connector 5">
            <a:extLst>
              <a:ext uri="{FF2B5EF4-FFF2-40B4-BE49-F238E27FC236}">
                <a16:creationId xmlns:a16="http://schemas.microsoft.com/office/drawing/2014/main" id="{3BB8E827-6B83-4194-AA76-2263622BAA94}"/>
              </a:ext>
            </a:extLst>
          </p:cNvPr>
          <p:cNvSpPr/>
          <p:nvPr/>
        </p:nvSpPr>
        <p:spPr>
          <a:xfrm>
            <a:off x="10848473" y="5475249"/>
            <a:ext cx="1010653" cy="1046748"/>
          </a:xfrm>
          <a:prstGeom prst="flowChartConnector">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EA6CAE08-45E0-4354-9E1E-0FD58E37A6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68054694"/>
      </p:ext>
    </p:extLst>
  </p:cSld>
  <p:clrMapOvr>
    <a:masterClrMapping/>
  </p:clrMapOvr>
  <mc:AlternateContent xmlns:mc="http://schemas.openxmlformats.org/markup-compatibility/2006" xmlns:p14="http://schemas.microsoft.com/office/powerpoint/2010/main">
    <mc:Choice Requires="p14">
      <p:transition spd="slow" p14:dur="2000" advTm="25256"/>
    </mc:Choice>
    <mc:Fallback xmlns="">
      <p:transition spd="slow" advTm="25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54D0D12-2509-4AAE-80BA-16BBE02B90AA}"/>
              </a:ext>
            </a:extLst>
          </p:cNvPr>
          <p:cNvSpPr>
            <a:spLocks noGrp="1"/>
          </p:cNvSpPr>
          <p:nvPr>
            <p:ph idx="1"/>
          </p:nvPr>
        </p:nvSpPr>
        <p:spPr>
          <a:xfrm>
            <a:off x="838200" y="1825625"/>
            <a:ext cx="10515600" cy="4351338"/>
          </a:xfrm>
        </p:spPr>
        <p:txBody>
          <a:bodyPr>
            <a:normAutofit/>
          </a:bodyPr>
          <a:lstStyle/>
          <a:p>
            <a:pPr marL="0" indent="0">
              <a:buNone/>
            </a:pPr>
            <a:r>
              <a:rPr lang="en-US" sz="2600" dirty="0"/>
              <a:t>‘Through quality improvement there is the potential to create a health care service capable of ensuring ‘no needless deaths; no needless pain or suffering; no helplessness in those served or serving; no unwanted waiting; no waste; and no one left out’.</a:t>
            </a:r>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r>
              <a:rPr lang="en-US" sz="2000" dirty="0"/>
              <a:t>      Berwick D. No needless framework. Boston: Institute for Healthcare Improvement, 2010</a:t>
            </a:r>
            <a:endParaRPr lang="en-GB" sz="2000" dirty="0"/>
          </a:p>
        </p:txBody>
      </p:sp>
      <p:sp>
        <p:nvSpPr>
          <p:cNvPr id="7" name="Flowchart: Connector 6">
            <a:extLst>
              <a:ext uri="{FF2B5EF4-FFF2-40B4-BE49-F238E27FC236}">
                <a16:creationId xmlns:a16="http://schemas.microsoft.com/office/drawing/2014/main" id="{7EA7828D-92E8-422D-8729-9AC2C8E34B66}"/>
              </a:ext>
            </a:extLst>
          </p:cNvPr>
          <p:cNvSpPr/>
          <p:nvPr/>
        </p:nvSpPr>
        <p:spPr>
          <a:xfrm>
            <a:off x="10601285" y="5331020"/>
            <a:ext cx="1171615" cy="1186462"/>
          </a:xfrm>
          <a:prstGeom prst="flowChartConnector">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Audio 1">
            <a:hlinkClick r:id="" action="ppaction://media"/>
            <a:extLst>
              <a:ext uri="{FF2B5EF4-FFF2-40B4-BE49-F238E27FC236}">
                <a16:creationId xmlns:a16="http://schemas.microsoft.com/office/drawing/2014/main" id="{454BED88-4641-4ECF-983F-11024085D1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48849905"/>
      </p:ext>
    </p:extLst>
  </p:cSld>
  <p:clrMapOvr>
    <a:masterClrMapping/>
  </p:clrMapOvr>
  <mc:AlternateContent xmlns:mc="http://schemas.openxmlformats.org/markup-compatibility/2006" xmlns:p14="http://schemas.microsoft.com/office/powerpoint/2010/main">
    <mc:Choice Requires="p14">
      <p:transition spd="slow" p14:dur="2000" advTm="23949"/>
    </mc:Choice>
    <mc:Fallback xmlns="">
      <p:transition spd="slow" advTm="23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Quality Improvement wheel for primary care">
            <a:extLst>
              <a:ext uri="{FF2B5EF4-FFF2-40B4-BE49-F238E27FC236}">
                <a16:creationId xmlns:a16="http://schemas.microsoft.com/office/drawing/2014/main" id="{C521B7D3-9884-4274-9C2C-8A48F092CE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40" b="2967"/>
          <a:stretch/>
        </p:blipFill>
        <p:spPr bwMode="auto">
          <a:xfrm>
            <a:off x="2415776" y="0"/>
            <a:ext cx="7181613"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4261988-8753-47D1-93EA-3294036030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26141538"/>
      </p:ext>
    </p:extLst>
  </p:cSld>
  <p:clrMapOvr>
    <a:masterClrMapping/>
  </p:clrMapOvr>
  <mc:AlternateContent xmlns:mc="http://schemas.openxmlformats.org/markup-compatibility/2006" xmlns:p14="http://schemas.microsoft.com/office/powerpoint/2010/main">
    <mc:Choice Requires="p14">
      <p:transition spd="slow" p14:dur="2000" advTm="17182"/>
    </mc:Choice>
    <mc:Fallback xmlns="">
      <p:transition spd="slow" advTm="1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CD70E3D-5C46-4B73-8E54-5957BD2E75A3}"/>
              </a:ext>
            </a:extLst>
          </p:cNvPr>
          <p:cNvSpPr>
            <a:spLocks noGrp="1"/>
          </p:cNvSpPr>
          <p:nvPr>
            <p:ph type="title"/>
          </p:nvPr>
        </p:nvSpPr>
        <p:spPr>
          <a:xfrm>
            <a:off x="838200" y="318826"/>
            <a:ext cx="10515600" cy="1325563"/>
          </a:xfrm>
        </p:spPr>
        <p:txBody>
          <a:bodyPr>
            <a:normAutofit/>
          </a:bodyPr>
          <a:lstStyle/>
          <a:p>
            <a:r>
              <a:rPr lang="en-US" dirty="0"/>
              <a:t>How can we describe quality?</a:t>
            </a:r>
            <a:endParaRPr lang="en-GB"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A81CAF3-0672-42D3-912D-59F38C4448E7}"/>
              </a:ext>
            </a:extLst>
          </p:cNvPr>
          <p:cNvSpPr>
            <a:spLocks noGrp="1"/>
          </p:cNvSpPr>
          <p:nvPr>
            <p:ph idx="1"/>
          </p:nvPr>
        </p:nvSpPr>
        <p:spPr>
          <a:xfrm>
            <a:off x="1758761" y="2498578"/>
            <a:ext cx="796290" cy="506095"/>
          </a:xfrm>
        </p:spPr>
        <p:txBody>
          <a:bodyPr>
            <a:normAutofit/>
          </a:bodyPr>
          <a:lstStyle/>
          <a:p>
            <a:pPr marL="0" indent="0">
              <a:buNone/>
            </a:pPr>
            <a:r>
              <a:rPr lang="en-US" sz="2600" b="1" i="0" dirty="0">
                <a:effectLst/>
              </a:rPr>
              <a:t>Safe</a:t>
            </a:r>
          </a:p>
        </p:txBody>
      </p:sp>
      <p:sp>
        <p:nvSpPr>
          <p:cNvPr id="4" name="Speech Bubble: Oval 3">
            <a:extLst>
              <a:ext uri="{FF2B5EF4-FFF2-40B4-BE49-F238E27FC236}">
                <a16:creationId xmlns:a16="http://schemas.microsoft.com/office/drawing/2014/main" id="{D27D67EB-24EE-4F9A-ABFE-EFCFE6A4755E}"/>
              </a:ext>
            </a:extLst>
          </p:cNvPr>
          <p:cNvSpPr/>
          <p:nvPr/>
        </p:nvSpPr>
        <p:spPr>
          <a:xfrm>
            <a:off x="1457351" y="2206160"/>
            <a:ext cx="1428750" cy="1051560"/>
          </a:xfrm>
          <a:prstGeom prst="wedgeEllipseCallou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26F331D6-204D-4B29-A162-90E3BF9F8D0F}"/>
              </a:ext>
            </a:extLst>
          </p:cNvPr>
          <p:cNvGrpSpPr/>
          <p:nvPr/>
        </p:nvGrpSpPr>
        <p:grpSpPr>
          <a:xfrm>
            <a:off x="4356991" y="2081768"/>
            <a:ext cx="1428750" cy="1051560"/>
            <a:chOff x="3924768" y="1460580"/>
            <a:chExt cx="1428750" cy="1051560"/>
          </a:xfrm>
        </p:grpSpPr>
        <p:sp>
          <p:nvSpPr>
            <p:cNvPr id="9" name="Speech Bubble: Oval 8">
              <a:extLst>
                <a:ext uri="{FF2B5EF4-FFF2-40B4-BE49-F238E27FC236}">
                  <a16:creationId xmlns:a16="http://schemas.microsoft.com/office/drawing/2014/main" id="{AFCDA5A8-B8BC-4E6C-AE0A-0C92DFF612FC}"/>
                </a:ext>
              </a:extLst>
            </p:cNvPr>
            <p:cNvSpPr/>
            <p:nvPr/>
          </p:nvSpPr>
          <p:spPr>
            <a:xfrm rot="21430327" flipH="1">
              <a:off x="3924768" y="1460580"/>
              <a:ext cx="1428750" cy="1051560"/>
            </a:xfrm>
            <a:prstGeom prst="wedgeEllipseCallou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7137BA0-4ECC-4FF2-A2FE-D393A38E0FD8}"/>
                </a:ext>
              </a:extLst>
            </p:cNvPr>
            <p:cNvSpPr txBox="1"/>
            <p:nvPr/>
          </p:nvSpPr>
          <p:spPr>
            <a:xfrm>
              <a:off x="4088706" y="1755527"/>
              <a:ext cx="1155693" cy="461665"/>
            </a:xfrm>
            <a:prstGeom prst="rect">
              <a:avLst/>
            </a:prstGeom>
            <a:noFill/>
          </p:spPr>
          <p:txBody>
            <a:bodyPr wrap="square" rtlCol="0">
              <a:spAutoFit/>
            </a:bodyPr>
            <a:lstStyle/>
            <a:p>
              <a:r>
                <a:rPr lang="en-GB" sz="2400" b="1" dirty="0"/>
                <a:t>Timely</a:t>
              </a:r>
            </a:p>
          </p:txBody>
        </p:sp>
      </p:grpSp>
      <p:grpSp>
        <p:nvGrpSpPr>
          <p:cNvPr id="15" name="Group 14">
            <a:extLst>
              <a:ext uri="{FF2B5EF4-FFF2-40B4-BE49-F238E27FC236}">
                <a16:creationId xmlns:a16="http://schemas.microsoft.com/office/drawing/2014/main" id="{7D3E7014-9B44-435A-8B70-8F9B13396A62}"/>
              </a:ext>
            </a:extLst>
          </p:cNvPr>
          <p:cNvGrpSpPr/>
          <p:nvPr/>
        </p:nvGrpSpPr>
        <p:grpSpPr>
          <a:xfrm>
            <a:off x="2590701" y="4224939"/>
            <a:ext cx="1797454" cy="1197184"/>
            <a:chOff x="2728247" y="3110893"/>
            <a:chExt cx="1797454" cy="1197184"/>
          </a:xfrm>
        </p:grpSpPr>
        <p:sp>
          <p:nvSpPr>
            <p:cNvPr id="11" name="Speech Bubble: Oval 10">
              <a:extLst>
                <a:ext uri="{FF2B5EF4-FFF2-40B4-BE49-F238E27FC236}">
                  <a16:creationId xmlns:a16="http://schemas.microsoft.com/office/drawing/2014/main" id="{2629601A-E0CC-43DC-8F12-9CB6AFEC2FBF}"/>
                </a:ext>
              </a:extLst>
            </p:cNvPr>
            <p:cNvSpPr/>
            <p:nvPr/>
          </p:nvSpPr>
          <p:spPr>
            <a:xfrm>
              <a:off x="2728247" y="3110893"/>
              <a:ext cx="1797454" cy="1197184"/>
            </a:xfrm>
            <a:prstGeom prst="wedgeEllipseCallou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B895F1-0D4F-4F4B-B6EB-D7E631FD05C4}"/>
                </a:ext>
              </a:extLst>
            </p:cNvPr>
            <p:cNvSpPr txBox="1"/>
            <p:nvPr/>
          </p:nvSpPr>
          <p:spPr>
            <a:xfrm>
              <a:off x="3023647" y="3480488"/>
              <a:ext cx="1397881" cy="461665"/>
            </a:xfrm>
            <a:prstGeom prst="rect">
              <a:avLst/>
            </a:prstGeom>
            <a:noFill/>
          </p:spPr>
          <p:txBody>
            <a:bodyPr wrap="square" rtlCol="0">
              <a:spAutoFit/>
            </a:bodyPr>
            <a:lstStyle/>
            <a:p>
              <a:r>
                <a:rPr lang="en-GB" sz="2400" b="1" dirty="0"/>
                <a:t>Effective</a:t>
              </a:r>
            </a:p>
          </p:txBody>
        </p:sp>
      </p:grpSp>
      <p:grpSp>
        <p:nvGrpSpPr>
          <p:cNvPr id="18" name="Group 17">
            <a:extLst>
              <a:ext uri="{FF2B5EF4-FFF2-40B4-BE49-F238E27FC236}">
                <a16:creationId xmlns:a16="http://schemas.microsoft.com/office/drawing/2014/main" id="{BDB7B3CE-263D-46B5-AB9B-65D9F641419F}"/>
              </a:ext>
            </a:extLst>
          </p:cNvPr>
          <p:cNvGrpSpPr/>
          <p:nvPr/>
        </p:nvGrpSpPr>
        <p:grpSpPr>
          <a:xfrm>
            <a:off x="7598418" y="2023036"/>
            <a:ext cx="1877520" cy="1033520"/>
            <a:chOff x="6986266" y="1551008"/>
            <a:chExt cx="1877520" cy="1033520"/>
          </a:xfrm>
        </p:grpSpPr>
        <p:sp>
          <p:nvSpPr>
            <p:cNvPr id="16" name="Speech Bubble: Oval 15">
              <a:extLst>
                <a:ext uri="{FF2B5EF4-FFF2-40B4-BE49-F238E27FC236}">
                  <a16:creationId xmlns:a16="http://schemas.microsoft.com/office/drawing/2014/main" id="{D246536F-6E31-4CDF-9996-928DA0C9EE9D}"/>
                </a:ext>
              </a:extLst>
            </p:cNvPr>
            <p:cNvSpPr/>
            <p:nvPr/>
          </p:nvSpPr>
          <p:spPr>
            <a:xfrm>
              <a:off x="6986266" y="1551008"/>
              <a:ext cx="1643605" cy="1033520"/>
            </a:xfrm>
            <a:prstGeom prst="wedgeEllipseCallou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0BA5E1D-17E5-4114-AF44-06725C1FDE4D}"/>
                </a:ext>
              </a:extLst>
            </p:cNvPr>
            <p:cNvSpPr txBox="1"/>
            <p:nvPr/>
          </p:nvSpPr>
          <p:spPr>
            <a:xfrm>
              <a:off x="7220181" y="1836930"/>
              <a:ext cx="1643605" cy="461665"/>
            </a:xfrm>
            <a:prstGeom prst="rect">
              <a:avLst/>
            </a:prstGeom>
            <a:noFill/>
          </p:spPr>
          <p:txBody>
            <a:bodyPr wrap="square" rtlCol="0">
              <a:spAutoFit/>
            </a:bodyPr>
            <a:lstStyle/>
            <a:p>
              <a:r>
                <a:rPr lang="en-GB" sz="2400" b="1" dirty="0"/>
                <a:t>Efficient</a:t>
              </a:r>
            </a:p>
          </p:txBody>
        </p:sp>
      </p:grpSp>
      <p:grpSp>
        <p:nvGrpSpPr>
          <p:cNvPr id="21" name="Group 20">
            <a:extLst>
              <a:ext uri="{FF2B5EF4-FFF2-40B4-BE49-F238E27FC236}">
                <a16:creationId xmlns:a16="http://schemas.microsoft.com/office/drawing/2014/main" id="{F8B0B159-1D2C-43CF-9DD2-B34D744C463C}"/>
              </a:ext>
            </a:extLst>
          </p:cNvPr>
          <p:cNvGrpSpPr/>
          <p:nvPr/>
        </p:nvGrpSpPr>
        <p:grpSpPr>
          <a:xfrm>
            <a:off x="6698185" y="4317537"/>
            <a:ext cx="1643605" cy="1111482"/>
            <a:chOff x="5769008" y="3429000"/>
            <a:chExt cx="1643605" cy="1111482"/>
          </a:xfrm>
        </p:grpSpPr>
        <p:sp>
          <p:nvSpPr>
            <p:cNvPr id="19" name="Speech Bubble: Oval 18">
              <a:extLst>
                <a:ext uri="{FF2B5EF4-FFF2-40B4-BE49-F238E27FC236}">
                  <a16:creationId xmlns:a16="http://schemas.microsoft.com/office/drawing/2014/main" id="{B72C7635-DB58-4009-9FB9-376D0ECA9838}"/>
                </a:ext>
              </a:extLst>
            </p:cNvPr>
            <p:cNvSpPr/>
            <p:nvPr/>
          </p:nvSpPr>
          <p:spPr>
            <a:xfrm flipH="1">
              <a:off x="5769008" y="3429000"/>
              <a:ext cx="1643605" cy="1111482"/>
            </a:xfrm>
            <a:prstGeom prst="wedgeEllipseCallou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B647A39B-7112-4DF2-8A9E-6589D2E35707}"/>
                </a:ext>
              </a:extLst>
            </p:cNvPr>
            <p:cNvSpPr txBox="1"/>
            <p:nvPr/>
          </p:nvSpPr>
          <p:spPr>
            <a:xfrm>
              <a:off x="5937813" y="3739558"/>
              <a:ext cx="1474800" cy="461665"/>
            </a:xfrm>
            <a:prstGeom prst="rect">
              <a:avLst/>
            </a:prstGeom>
            <a:noFill/>
          </p:spPr>
          <p:txBody>
            <a:bodyPr wrap="square" rtlCol="0">
              <a:spAutoFit/>
            </a:bodyPr>
            <a:lstStyle/>
            <a:p>
              <a:r>
                <a:rPr lang="en-GB" sz="2400" b="1" dirty="0"/>
                <a:t>Equitable</a:t>
              </a:r>
            </a:p>
          </p:txBody>
        </p:sp>
      </p:grpSp>
      <p:grpSp>
        <p:nvGrpSpPr>
          <p:cNvPr id="24" name="Group 23">
            <a:extLst>
              <a:ext uri="{FF2B5EF4-FFF2-40B4-BE49-F238E27FC236}">
                <a16:creationId xmlns:a16="http://schemas.microsoft.com/office/drawing/2014/main" id="{70FF6987-0DF2-4212-AD1B-6EDAA0270AEE}"/>
              </a:ext>
            </a:extLst>
          </p:cNvPr>
          <p:cNvGrpSpPr/>
          <p:nvPr/>
        </p:nvGrpSpPr>
        <p:grpSpPr>
          <a:xfrm>
            <a:off x="9601299" y="3268971"/>
            <a:ext cx="1833666" cy="1325563"/>
            <a:chOff x="9347478" y="2680705"/>
            <a:chExt cx="1833666" cy="1325563"/>
          </a:xfrm>
        </p:grpSpPr>
        <p:sp>
          <p:nvSpPr>
            <p:cNvPr id="22" name="Speech Bubble: Oval 21">
              <a:extLst>
                <a:ext uri="{FF2B5EF4-FFF2-40B4-BE49-F238E27FC236}">
                  <a16:creationId xmlns:a16="http://schemas.microsoft.com/office/drawing/2014/main" id="{3960C6CB-6C93-430C-872D-4DA02761CB75}"/>
                </a:ext>
              </a:extLst>
            </p:cNvPr>
            <p:cNvSpPr/>
            <p:nvPr/>
          </p:nvSpPr>
          <p:spPr>
            <a:xfrm>
              <a:off x="9347478" y="2680705"/>
              <a:ext cx="1833666" cy="1325563"/>
            </a:xfrm>
            <a:prstGeom prst="wedgeEllipseCallou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A5DF27F3-49FA-41DF-9FFF-5F700A0909D6}"/>
                </a:ext>
              </a:extLst>
            </p:cNvPr>
            <p:cNvSpPr txBox="1"/>
            <p:nvPr/>
          </p:nvSpPr>
          <p:spPr>
            <a:xfrm>
              <a:off x="9593691" y="2943980"/>
              <a:ext cx="1413834" cy="830997"/>
            </a:xfrm>
            <a:prstGeom prst="rect">
              <a:avLst/>
            </a:prstGeom>
            <a:noFill/>
          </p:spPr>
          <p:txBody>
            <a:bodyPr wrap="square" rtlCol="0">
              <a:spAutoFit/>
            </a:bodyPr>
            <a:lstStyle/>
            <a:p>
              <a:pPr algn="ctr"/>
              <a:r>
                <a:rPr lang="en-GB" sz="2400" b="1" dirty="0"/>
                <a:t>Person-Centred</a:t>
              </a:r>
            </a:p>
          </p:txBody>
        </p:sp>
      </p:grpSp>
      <p:pic>
        <p:nvPicPr>
          <p:cNvPr id="13" name="Audio 12">
            <a:hlinkClick r:id="" action="ppaction://media"/>
            <a:extLst>
              <a:ext uri="{FF2B5EF4-FFF2-40B4-BE49-F238E27FC236}">
                <a16:creationId xmlns:a16="http://schemas.microsoft.com/office/drawing/2014/main" id="{1CE044E6-652C-41C4-8C76-24E5FB98C1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2056944"/>
      </p:ext>
    </p:extLst>
  </p:cSld>
  <p:clrMapOvr>
    <a:masterClrMapping/>
  </p:clrMapOvr>
  <mc:AlternateContent xmlns:mc="http://schemas.openxmlformats.org/markup-compatibility/2006" xmlns:p14="http://schemas.microsoft.com/office/powerpoint/2010/main">
    <mc:Choice Requires="p14">
      <p:transition spd="slow" p14:dur="2000" advTm="46212"/>
    </mc:Choice>
    <mc:Fallback xmlns="">
      <p:transition spd="slow" advTm="4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23A63F-5E06-4E21-B42E-ECCFC6D51DE1}"/>
              </a:ext>
            </a:extLst>
          </p:cNvPr>
          <p:cNvSpPr>
            <a:spLocks noGrp="1"/>
          </p:cNvSpPr>
          <p:nvPr>
            <p:ph type="title"/>
          </p:nvPr>
        </p:nvSpPr>
        <p:spPr>
          <a:xfrm>
            <a:off x="686834" y="1153572"/>
            <a:ext cx="3200400" cy="4461163"/>
          </a:xfrm>
        </p:spPr>
        <p:txBody>
          <a:bodyPr>
            <a:normAutofit/>
          </a:bodyPr>
          <a:lstStyle/>
          <a:p>
            <a:r>
              <a:rPr lang="en-US" sz="4100">
                <a:solidFill>
                  <a:srgbClr val="FFFFFF"/>
                </a:solidFill>
              </a:rPr>
              <a:t>Types of Improvement:</a:t>
            </a:r>
            <a:endParaRPr lang="en-GB" sz="4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71EA73A-BE75-4C2D-AD1E-7CCC37DF6336}"/>
              </a:ext>
            </a:extLst>
          </p:cNvPr>
          <p:cNvSpPr>
            <a:spLocks noGrp="1"/>
          </p:cNvSpPr>
          <p:nvPr>
            <p:ph idx="1"/>
          </p:nvPr>
        </p:nvSpPr>
        <p:spPr>
          <a:xfrm>
            <a:off x="4447308" y="591344"/>
            <a:ext cx="6906491" cy="5585619"/>
          </a:xfrm>
        </p:spPr>
        <p:txBody>
          <a:bodyPr anchor="ctr">
            <a:normAutofit/>
          </a:bodyPr>
          <a:lstStyle/>
          <a:p>
            <a:r>
              <a:rPr lang="en-US" b="0" i="0" dirty="0">
                <a:effectLst/>
                <a:latin typeface="VAGRoundedLTPro-Light"/>
              </a:rPr>
              <a:t>Reducing defects from the viewpoint of the patient or </a:t>
            </a:r>
            <a:r>
              <a:rPr lang="en-US" b="0" i="0" dirty="0" err="1">
                <a:effectLst/>
                <a:latin typeface="VAGRoundedLTPro-Light"/>
              </a:rPr>
              <a:t>carer</a:t>
            </a:r>
            <a:r>
              <a:rPr lang="en-US" b="0" i="0" dirty="0">
                <a:effectLst/>
                <a:latin typeface="VAGRoundedLTPro-Light"/>
              </a:rPr>
              <a:t> – this focuses on the quality of all aspects of the service being provided</a:t>
            </a:r>
          </a:p>
          <a:p>
            <a:r>
              <a:rPr lang="en-US" b="0" i="0" dirty="0">
                <a:effectLst/>
                <a:latin typeface="VAGRoundedLTPro-Light"/>
              </a:rPr>
              <a:t>Reducing cost/waste to improve efficiency</a:t>
            </a:r>
          </a:p>
          <a:p>
            <a:r>
              <a:rPr lang="en-US" b="0" i="0" dirty="0">
                <a:effectLst/>
                <a:latin typeface="VAGRoundedLTPro-Light"/>
              </a:rPr>
              <a:t>Providing a new product or service or an old one at an unprecedented level</a:t>
            </a:r>
            <a:endParaRPr lang="en-GB" dirty="0"/>
          </a:p>
        </p:txBody>
      </p:sp>
      <p:pic>
        <p:nvPicPr>
          <p:cNvPr id="4" name="Audio 3">
            <a:hlinkClick r:id="" action="ppaction://media"/>
            <a:extLst>
              <a:ext uri="{FF2B5EF4-FFF2-40B4-BE49-F238E27FC236}">
                <a16:creationId xmlns:a16="http://schemas.microsoft.com/office/drawing/2014/main" id="{4CC2CB3C-D1AA-42EA-9C57-2EC74AB773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98653916"/>
      </p:ext>
    </p:extLst>
  </p:cSld>
  <p:clrMapOvr>
    <a:masterClrMapping/>
  </p:clrMapOvr>
  <mc:AlternateContent xmlns:mc="http://schemas.openxmlformats.org/markup-compatibility/2006" xmlns:p14="http://schemas.microsoft.com/office/powerpoint/2010/main">
    <mc:Choice Requires="p14">
      <p:transition spd="slow" p14:dur="2000" advTm="61961"/>
    </mc:Choice>
    <mc:Fallback xmlns="">
      <p:transition spd="slow" advTm="61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BE5ED3-E83E-4D37-9FEC-0EB5B66758C3}"/>
              </a:ext>
            </a:extLst>
          </p:cNvPr>
          <p:cNvSpPr>
            <a:spLocks noGrp="1"/>
          </p:cNvSpPr>
          <p:nvPr>
            <p:ph type="title"/>
          </p:nvPr>
        </p:nvSpPr>
        <p:spPr>
          <a:xfrm>
            <a:off x="956826" y="1112969"/>
            <a:ext cx="3937298" cy="4166010"/>
          </a:xfrm>
        </p:spPr>
        <p:txBody>
          <a:bodyPr>
            <a:normAutofit/>
          </a:bodyPr>
          <a:lstStyle/>
          <a:p>
            <a:r>
              <a:rPr lang="en-US">
                <a:solidFill>
                  <a:srgbClr val="FFFFFF"/>
                </a:solidFill>
              </a:rPr>
              <a:t>What does quality improvement involve? </a:t>
            </a:r>
            <a:endParaRPr lang="en-GB">
              <a:solidFill>
                <a:srgbClr val="FFFFFF"/>
              </a:solidFill>
            </a:endParaRPr>
          </a:p>
        </p:txBody>
      </p:sp>
      <p:sp>
        <p:nvSpPr>
          <p:cNvPr id="19"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Content Placeholder 2">
            <a:extLst>
              <a:ext uri="{FF2B5EF4-FFF2-40B4-BE49-F238E27FC236}">
                <a16:creationId xmlns:a16="http://schemas.microsoft.com/office/drawing/2014/main" id="{56BFF4B6-030A-4B44-A87D-4F487FE2B034}"/>
              </a:ext>
            </a:extLst>
          </p:cNvPr>
          <p:cNvSpPr>
            <a:spLocks noGrp="1"/>
          </p:cNvSpPr>
          <p:nvPr>
            <p:ph idx="1"/>
          </p:nvPr>
        </p:nvSpPr>
        <p:spPr>
          <a:xfrm>
            <a:off x="6096000" y="217170"/>
            <a:ext cx="5939790" cy="6515100"/>
          </a:xfrm>
        </p:spPr>
        <p:txBody>
          <a:bodyPr anchor="t">
            <a:normAutofit/>
          </a:bodyPr>
          <a:lstStyle/>
          <a:p>
            <a:pPr marL="0" indent="0">
              <a:buNone/>
            </a:pPr>
            <a:r>
              <a:rPr lang="en-US" sz="2400" dirty="0"/>
              <a:t>Quality improvement draws on a wide variety of approaches and methods, although many share underlying principles, including: </a:t>
            </a:r>
          </a:p>
          <a:p>
            <a:pPr marL="0" indent="0">
              <a:buNone/>
            </a:pPr>
            <a:endParaRPr lang="en-US" sz="2400" dirty="0"/>
          </a:p>
          <a:p>
            <a:pPr marL="0" indent="0">
              <a:buNone/>
            </a:pPr>
            <a:r>
              <a:rPr lang="en-US" sz="2400" dirty="0"/>
              <a:t>• identifying the quality issue </a:t>
            </a:r>
          </a:p>
          <a:p>
            <a:pPr marL="0" indent="0">
              <a:buNone/>
            </a:pPr>
            <a:r>
              <a:rPr lang="en-US" sz="2400" dirty="0"/>
              <a:t>• understanding the problem from a range of perspectives, with a particular emphasis on using and interpreting data </a:t>
            </a:r>
          </a:p>
          <a:p>
            <a:pPr marL="0" indent="0">
              <a:buNone/>
            </a:pPr>
            <a:r>
              <a:rPr lang="en-US" sz="2400" dirty="0"/>
              <a:t>• developing a theory of change </a:t>
            </a:r>
          </a:p>
          <a:p>
            <a:pPr marL="0" indent="0">
              <a:buNone/>
            </a:pPr>
            <a:r>
              <a:rPr lang="en-US" sz="2400" dirty="0"/>
              <a:t>• identifying and testing potential solutions; using data to measure the impact of each test and gradually refining the solution to the problem</a:t>
            </a:r>
          </a:p>
          <a:p>
            <a:pPr marL="0" indent="0">
              <a:buNone/>
            </a:pPr>
            <a:r>
              <a:rPr lang="en-US" sz="2400" dirty="0"/>
              <a:t> • implementing the solution and ensuring that the intervention is sustained as part of standard practice.</a:t>
            </a:r>
            <a:endParaRPr lang="en-GB" sz="24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Audio 2">
            <a:hlinkClick r:id="" action="ppaction://media"/>
            <a:extLst>
              <a:ext uri="{FF2B5EF4-FFF2-40B4-BE49-F238E27FC236}">
                <a16:creationId xmlns:a16="http://schemas.microsoft.com/office/drawing/2014/main" id="{6ACF1EA6-E755-4178-B1BD-720E443D07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16067723"/>
      </p:ext>
    </p:extLst>
  </p:cSld>
  <p:clrMapOvr>
    <a:masterClrMapping/>
  </p:clrMapOvr>
  <mc:AlternateContent xmlns:mc="http://schemas.openxmlformats.org/markup-compatibility/2006" xmlns:p14="http://schemas.microsoft.com/office/powerpoint/2010/main">
    <mc:Choice Requires="p14">
      <p:transition spd="slow" p14:dur="2000" advTm="50281"/>
    </mc:Choice>
    <mc:Fallback xmlns="">
      <p:transition spd="slow" advTm="50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20785</TotalTime>
  <Words>3445</Words>
  <Application>Microsoft Office PowerPoint</Application>
  <PresentationFormat>Widescreen</PresentationFormat>
  <Paragraphs>356</Paragraphs>
  <Slides>38</Slides>
  <Notes>22</Notes>
  <HiddenSlides>0</HiddenSlides>
  <MMClips>38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Calibri Light</vt:lpstr>
      <vt:lpstr>Lato</vt:lpstr>
      <vt:lpstr>Messina</vt:lpstr>
      <vt:lpstr>Times New Roman</vt:lpstr>
      <vt:lpstr>VAGRoundedLTPro-Bold</vt:lpstr>
      <vt:lpstr>VAGRoundedLTPro-Light</vt:lpstr>
      <vt:lpstr>Office Theme</vt:lpstr>
      <vt:lpstr>Quality Improvement Projects</vt:lpstr>
      <vt:lpstr>Objectives</vt:lpstr>
      <vt:lpstr>RCGP Curriculum </vt:lpstr>
      <vt:lpstr>What is Quality Improvement?</vt:lpstr>
      <vt:lpstr>PowerPoint Presentation</vt:lpstr>
      <vt:lpstr>PowerPoint Presentation</vt:lpstr>
      <vt:lpstr>How can we describe quality?</vt:lpstr>
      <vt:lpstr>Types of Improvement:</vt:lpstr>
      <vt:lpstr>What does quality improvement involve? </vt:lpstr>
      <vt:lpstr>QIP vs Audit</vt:lpstr>
      <vt:lpstr>QI vs Audits How they are the same: </vt:lpstr>
      <vt:lpstr>QIP vs Audit    How are they different:   </vt:lpstr>
      <vt:lpstr>How to start?</vt:lpstr>
      <vt:lpstr>PowerPoint Presentation</vt:lpstr>
      <vt:lpstr>First: choose a project!</vt:lpstr>
      <vt:lpstr>Understanding the problem</vt:lpstr>
      <vt:lpstr>PowerPoint Presentation</vt:lpstr>
      <vt:lpstr>Process Mapping</vt:lpstr>
      <vt:lpstr>Fishbone Analysis</vt:lpstr>
      <vt:lpstr>PowerPoint Presentation</vt:lpstr>
      <vt:lpstr>Lets Recap: </vt:lpstr>
      <vt:lpstr>Write your AIM </vt:lpstr>
      <vt:lpstr>Stakeholder Engagement</vt:lpstr>
      <vt:lpstr>The heart of QI – the PDSA cycle</vt:lpstr>
      <vt:lpstr>PLAN</vt:lpstr>
      <vt:lpstr>Driver Diagrams</vt:lpstr>
      <vt:lpstr>PowerPoint Presentation</vt:lpstr>
      <vt:lpstr>Planning Continued</vt:lpstr>
      <vt:lpstr>DO</vt:lpstr>
      <vt:lpstr>STUDY</vt:lpstr>
      <vt:lpstr>MEASUREMENT</vt:lpstr>
      <vt:lpstr>Run Charts</vt:lpstr>
      <vt:lpstr>ACT</vt:lpstr>
      <vt:lpstr>Repeated PDSA cycles work towards the AIM</vt:lpstr>
      <vt:lpstr>Summarise and Reflect</vt:lpstr>
      <vt:lpstr>Other QIP Examples</vt:lpstr>
      <vt:lpstr>Useful Resources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Improvement</dc:title>
  <dc:creator>Jessica Abbey</dc:creator>
  <cp:lastModifiedBy>TAYLOR, Kim (GREAT WESTERN HOSPITALS NHS FOUNDATION TRUST)</cp:lastModifiedBy>
  <cp:revision>12</cp:revision>
  <dcterms:created xsi:type="dcterms:W3CDTF">2021-09-01T08:55:10Z</dcterms:created>
  <dcterms:modified xsi:type="dcterms:W3CDTF">2022-08-30T09:55:35Z</dcterms:modified>
</cp:coreProperties>
</file>